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97" r:id="rId3"/>
    <p:sldId id="301" r:id="rId4"/>
    <p:sldId id="303" r:id="rId5"/>
    <p:sldId id="312" r:id="rId6"/>
    <p:sldId id="305" r:id="rId7"/>
    <p:sldId id="306" r:id="rId8"/>
    <p:sldId id="307" r:id="rId9"/>
    <p:sldId id="314" r:id="rId10"/>
    <p:sldId id="308" r:id="rId11"/>
    <p:sldId id="309" r:id="rId12"/>
    <p:sldId id="310" r:id="rId13"/>
    <p:sldId id="315" r:id="rId14"/>
    <p:sldId id="311" r:id="rId15"/>
    <p:sldId id="281" r:id="rId16"/>
  </p:sldIdLst>
  <p:sldSz cx="12192000" cy="6858000"/>
  <p:notesSz cx="6858000" cy="9144000"/>
  <p:embeddedFontLst>
    <p:embeddedFont>
      <p:font typeface="Akrobat" panose="00000600000000000000" pitchFamily="50" charset="0"/>
      <p:regular r:id="rId17"/>
      <p:bold r:id="rId18"/>
    </p:embeddedFont>
    <p:embeddedFont>
      <p:font typeface="Akrobat Black" panose="00000A00000000000000" pitchFamily="50" charset="0"/>
      <p:bold r:id="rId19"/>
    </p:embeddedFont>
    <p:embeddedFont>
      <p:font typeface="Baguet Script" panose="00000500000000000000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F3D521"/>
    <a:srgbClr val="D9D9D9"/>
    <a:srgbClr val="002245"/>
    <a:srgbClr val="F4B183"/>
    <a:srgbClr val="192124"/>
    <a:srgbClr val="B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00224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krobat" panose="00000600000000000000" pitchFamily="50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E + I</c:v>
                </c:pt>
                <c:pt idx="1">
                  <c:v>Empleabilidad</c:v>
                </c:pt>
                <c:pt idx="2">
                  <c:v>Apoyo a PYME</c:v>
                </c:pt>
                <c:pt idx="3">
                  <c:v>A + 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180</c:v>
                </c:pt>
                <c:pt idx="1">
                  <c:v>200</c:v>
                </c:pt>
                <c:pt idx="2">
                  <c:v>350</c:v>
                </c:pt>
                <c:pt idx="3">
                  <c:v>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90-4419-9688-49F1E6E3DB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066096544"/>
        <c:axId val="1066099872"/>
      </c:barChart>
      <c:catAx>
        <c:axId val="1066096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krobat" panose="00000600000000000000" pitchFamily="50" charset="0"/>
                <a:ea typeface="+mn-ea"/>
                <a:cs typeface="+mn-cs"/>
              </a:defRPr>
            </a:pPr>
            <a:endParaRPr lang="es-CL"/>
          </a:p>
        </c:txPr>
        <c:crossAx val="1066099872"/>
        <c:crosses val="autoZero"/>
        <c:auto val="1"/>
        <c:lblAlgn val="ctr"/>
        <c:lblOffset val="100"/>
        <c:noMultiLvlLbl val="0"/>
      </c:catAx>
      <c:valAx>
        <c:axId val="10660998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66096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C8-49C1-8577-C2837BDF91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9C8-49C1-8577-C2837BDF91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9C8-49C1-8577-C2837BDF91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krobat" panose="00000600000000000000" pitchFamily="50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Productivo</c:v>
                </c:pt>
                <c:pt idx="1">
                  <c:v>Profesional</c:v>
                </c:pt>
                <c:pt idx="2">
                  <c:v>Social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530</c:v>
                </c:pt>
                <c:pt idx="1">
                  <c:v>420</c:v>
                </c:pt>
                <c:pt idx="2">
                  <c:v>980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C8-49C1-8577-C2837BDF911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krobat" panose="00000600000000000000" pitchFamily="50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00224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krobat" panose="00000600000000000000" pitchFamily="50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Sindicatos / Gremios</c:v>
                </c:pt>
                <c:pt idx="1">
                  <c:v>Empresas</c:v>
                </c:pt>
                <c:pt idx="2">
                  <c:v>Soc. civil</c:v>
                </c:pt>
                <c:pt idx="3">
                  <c:v>Gobierno</c:v>
                </c:pt>
                <c:pt idx="4">
                  <c:v>Ins. Educacionales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2</c:v>
                </c:pt>
                <c:pt idx="1">
                  <c:v>100</c:v>
                </c:pt>
                <c:pt idx="2">
                  <c:v>220</c:v>
                </c:pt>
                <c:pt idx="3">
                  <c:v>250</c:v>
                </c:pt>
                <c:pt idx="4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D0-42CF-A376-519C1D39877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066096544"/>
        <c:axId val="1066099872"/>
      </c:barChart>
      <c:catAx>
        <c:axId val="1066096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krobat" panose="00000600000000000000" pitchFamily="50" charset="0"/>
                <a:ea typeface="+mn-ea"/>
                <a:cs typeface="+mn-cs"/>
              </a:defRPr>
            </a:pPr>
            <a:endParaRPr lang="es-CL"/>
          </a:p>
        </c:txPr>
        <c:crossAx val="1066099872"/>
        <c:crosses val="autoZero"/>
        <c:auto val="1"/>
        <c:lblAlgn val="ctr"/>
        <c:lblOffset val="100"/>
        <c:noMultiLvlLbl val="0"/>
      </c:catAx>
      <c:valAx>
        <c:axId val="10660998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66096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E1-4929-BFD3-D24A196DF6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E1-4929-BFD3-D24A196DF6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E1-4929-BFD3-D24A196DF6D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krobat" panose="00000600000000000000" pitchFamily="50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desarrollo de capital humano</c:v>
                </c:pt>
                <c:pt idx="1">
                  <c:v>solucionar ´problemáticas del sector productivo, de servicios y/o desafíos sociales</c:v>
                </c:pt>
                <c:pt idx="2">
                  <c:v>aporte al desarrollo social y calidad de vida de las comunidades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530</c:v>
                </c:pt>
                <c:pt idx="1">
                  <c:v>420</c:v>
                </c:pt>
                <c:pt idx="2">
                  <c:v>980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BE1-4929-BFD3-D24A196DF6D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291458825938518"/>
          <c:y val="9.4724814478845468E-2"/>
          <c:w val="0.47008673317569966"/>
          <c:h val="0.765460786558806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Akrobat" panose="00000600000000000000" pitchFamily="50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6F1E8-EB83-22C0-B9BE-9C6ABD7FB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0F757F-75F9-62C6-AB57-C857C0618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B90BC-A4AC-E286-8491-E06FDF8E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363E5D-8A5A-0C5F-6F4B-7F0512C0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F9E224-05B2-DD1C-71B4-6CC55548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489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C4C8F-7570-A459-6392-1100F772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7CD109-2663-CA3F-8300-D870AC556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7F1ECD-F88F-378B-85E3-F009241B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71B974-5882-874D-8404-73E034D5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0EC280-96BA-7495-177F-4A025542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685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34F7F1-4517-65E3-0AF8-A5C84231C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6A8ACD-89FB-C5C7-4ED3-7C9029A37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0E232B-2CEA-9B33-AD2E-E43265651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2DD680-3BB9-4BB9-F68A-FF41BA6B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735E3F-E6C9-594E-5D51-7BEDBB63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09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934F5-9AFF-5DC9-79E5-039E5CC2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5A22A3-77B7-BBAA-6666-D14AE4A0A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661129-84F9-3AD8-6CEF-2F32B0B4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C4D804-D011-26D1-BDF7-0E36D7F6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8804BD-D02E-1097-A392-C7189738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744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F6492-3834-7B96-2E9C-B4AB13C1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3A3F63-5150-9A95-6F37-7FC1C0074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A6D1F0-4814-05B3-E0C4-BA8C3D1A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2B0F9B-F5BF-3688-E570-5907749E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8B01F7-492D-73F5-B3D0-62F69904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841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23C18-BBC9-4C94-5C68-D8C9A1C5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6BADD-0BCB-4CAD-B99A-5E99B985A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745BF6-C462-BF06-3DBD-CA1ADAB6C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3685D5-97B6-CE25-D467-EA991261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E743F6-4EBB-E31C-4496-9A9B9E44A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52E878-A71A-AED5-6C4A-7D118EAF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56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28A8A-505C-545F-69A2-B84F8F47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677717-B9E8-52BF-1466-073C7BCDA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39D3B6-4220-9AEE-D1E0-885918A60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D1CE4C-159D-95E4-CFA0-F4ACD7324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8475B5-FFF0-3443-FEBB-204ED223D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F9671C-EA57-B2E4-BF4F-421A0C988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0069172-15D4-F1C9-F533-423E146B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8362FF-C841-3C01-4E05-969CB8C4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066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DEC8D-CCDA-8845-25D4-13640BDF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85EB18-014E-2C14-FA99-DB6BFAB8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8293710-56EA-EC81-E535-BB4A02D1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1CA98D1-AC0D-2A2C-AD69-7B37FEB1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788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DB5A915-8B68-FA14-4182-4DC62B9C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EB07263-B044-5B51-74AF-9864D895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DEB748-4075-5A5C-45C3-E5C58CCE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3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639F0-8136-9233-287D-9BEF7595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53570A-441D-77B6-29C7-C17A1E4A6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7EA1E2-35C3-9339-3C27-7221C5531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25A291-4371-4E9E-6EA7-0907171E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2F1F24-DE84-8023-8101-B8AB2471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5598DF-9751-6913-4455-2DA1E3951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207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07D5E-5831-E8B5-54DB-3F1581D2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517D8C-CCFF-EA11-6AB3-19CF73883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20E7AC-F4CB-6E07-5678-951971E3B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3D9935-7DB0-9C5C-4250-8392A3B6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99A38C-B520-A91E-46C7-FC5D19E3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5CC07A-F138-BD0E-2F83-DE44B86F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395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21D695-601C-B5BA-B17B-F840F570D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0FA0F6-90EB-2BC2-A1AD-41754B617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F76832-A0A4-6229-01CD-4A89D7B33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80AEC-FBD1-466D-817E-28FF3E4CD135}" type="datetimeFigureOut">
              <a:rPr lang="es-CL" smtClean="0"/>
              <a:t>04-07-2023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6208E6-9780-E92B-E374-47A02D26F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852E7D-FD55-633A-F6EC-87113FAF2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B779-366B-4074-BA75-A478223D7E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447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6.svg"/><Relationship Id="rId26" Type="http://schemas.openxmlformats.org/officeDocument/2006/relationships/image" Target="../media/image55.svg"/><Relationship Id="rId3" Type="http://schemas.openxmlformats.org/officeDocument/2006/relationships/image" Target="../media/image47.svg"/><Relationship Id="rId21" Type="http://schemas.openxmlformats.org/officeDocument/2006/relationships/image" Target="../media/image50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5" Type="http://schemas.openxmlformats.org/officeDocument/2006/relationships/image" Target="../media/image54.png"/><Relationship Id="rId2" Type="http://schemas.openxmlformats.org/officeDocument/2006/relationships/image" Target="../media/image46.png"/><Relationship Id="rId16" Type="http://schemas.openxmlformats.org/officeDocument/2006/relationships/image" Target="../media/image24.pn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3.svg"/><Relationship Id="rId5" Type="http://schemas.openxmlformats.org/officeDocument/2006/relationships/image" Target="../media/image7.svg"/><Relationship Id="rId15" Type="http://schemas.openxmlformats.org/officeDocument/2006/relationships/image" Target="../media/image49.svg"/><Relationship Id="rId23" Type="http://schemas.openxmlformats.org/officeDocument/2006/relationships/image" Target="../media/image52.png"/><Relationship Id="rId10" Type="http://schemas.openxmlformats.org/officeDocument/2006/relationships/image" Target="../media/image12.png"/><Relationship Id="rId19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8.png"/><Relationship Id="rId22" Type="http://schemas.openxmlformats.org/officeDocument/2006/relationships/image" Target="../media/image51.svg"/><Relationship Id="rId27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6.svg"/><Relationship Id="rId3" Type="http://schemas.openxmlformats.org/officeDocument/2006/relationships/image" Target="../media/image47.svg"/><Relationship Id="rId21" Type="http://schemas.openxmlformats.org/officeDocument/2006/relationships/image" Target="../media/image5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5" Type="http://schemas.openxmlformats.org/officeDocument/2006/relationships/image" Target="../media/image28.png"/><Relationship Id="rId2" Type="http://schemas.openxmlformats.org/officeDocument/2006/relationships/image" Target="../media/image46.png"/><Relationship Id="rId16" Type="http://schemas.openxmlformats.org/officeDocument/2006/relationships/image" Target="../media/image24.pn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6.svg"/><Relationship Id="rId5" Type="http://schemas.openxmlformats.org/officeDocument/2006/relationships/image" Target="../media/image7.svg"/><Relationship Id="rId15" Type="http://schemas.openxmlformats.org/officeDocument/2006/relationships/image" Target="../media/image49.svg"/><Relationship Id="rId23" Type="http://schemas.openxmlformats.org/officeDocument/2006/relationships/image" Target="../media/image35.png"/><Relationship Id="rId10" Type="http://schemas.openxmlformats.org/officeDocument/2006/relationships/image" Target="../media/image12.png"/><Relationship Id="rId19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8.png"/><Relationship Id="rId22" Type="http://schemas.openxmlformats.org/officeDocument/2006/relationships/image" Target="../media/image5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6.svg"/><Relationship Id="rId3" Type="http://schemas.openxmlformats.org/officeDocument/2006/relationships/image" Target="../media/image47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" Type="http://schemas.openxmlformats.org/officeDocument/2006/relationships/image" Target="../media/image46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49.svg"/><Relationship Id="rId10" Type="http://schemas.openxmlformats.org/officeDocument/2006/relationships/image" Target="../media/image12.png"/><Relationship Id="rId19" Type="http://schemas.openxmlformats.org/officeDocument/2006/relationships/image" Target="../media/image56.jp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6.svg"/><Relationship Id="rId3" Type="http://schemas.openxmlformats.org/officeDocument/2006/relationships/image" Target="../media/image47.svg"/><Relationship Id="rId21" Type="http://schemas.openxmlformats.org/officeDocument/2006/relationships/image" Target="../media/image50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5" Type="http://schemas.openxmlformats.org/officeDocument/2006/relationships/image" Target="../media/image28.png"/><Relationship Id="rId2" Type="http://schemas.openxmlformats.org/officeDocument/2006/relationships/image" Target="../media/image46.png"/><Relationship Id="rId16" Type="http://schemas.openxmlformats.org/officeDocument/2006/relationships/image" Target="../media/image24.pn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3.svg"/><Relationship Id="rId5" Type="http://schemas.openxmlformats.org/officeDocument/2006/relationships/image" Target="../media/image7.svg"/><Relationship Id="rId15" Type="http://schemas.openxmlformats.org/officeDocument/2006/relationships/image" Target="../media/image49.svg"/><Relationship Id="rId23" Type="http://schemas.openxmlformats.org/officeDocument/2006/relationships/image" Target="../media/image52.png"/><Relationship Id="rId10" Type="http://schemas.openxmlformats.org/officeDocument/2006/relationships/image" Target="../media/image12.png"/><Relationship Id="rId19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8.png"/><Relationship Id="rId22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59.png"/><Relationship Id="rId3" Type="http://schemas.openxmlformats.org/officeDocument/2006/relationships/image" Target="../media/image5.svg"/><Relationship Id="rId21" Type="http://schemas.openxmlformats.org/officeDocument/2006/relationships/image" Target="../media/image58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5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chart" Target="../charts/chart3.xml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chart" Target="../charts/chart2.xml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chart" Target="../charts/chart1.xml"/><Relationship Id="rId28" Type="http://schemas.openxmlformats.org/officeDocument/2006/relationships/image" Target="../media/image27.jp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6.svg"/><Relationship Id="rId30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34.sv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2.svg"/><Relationship Id="rId5" Type="http://schemas.openxmlformats.org/officeDocument/2006/relationships/image" Target="../media/image30.svg"/><Relationship Id="rId15" Type="http://schemas.openxmlformats.org/officeDocument/2006/relationships/image" Target="../media/image17.sv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29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35.png"/><Relationship Id="rId30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34.sv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2.svg"/><Relationship Id="rId5" Type="http://schemas.openxmlformats.org/officeDocument/2006/relationships/image" Target="../media/image30.svg"/><Relationship Id="rId15" Type="http://schemas.openxmlformats.org/officeDocument/2006/relationships/image" Target="../media/image17.sv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35.png"/><Relationship Id="rId30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41.sv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9.svg"/><Relationship Id="rId5" Type="http://schemas.openxmlformats.org/officeDocument/2006/relationships/image" Target="../media/image30.svg"/><Relationship Id="rId15" Type="http://schemas.openxmlformats.org/officeDocument/2006/relationships/image" Target="../media/image17.svg"/><Relationship Id="rId23" Type="http://schemas.openxmlformats.org/officeDocument/2006/relationships/image" Target="../media/image38.png"/><Relationship Id="rId28" Type="http://schemas.openxmlformats.org/officeDocument/2006/relationships/image" Target="../media/image26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29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44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45.png"/><Relationship Id="rId2" Type="http://schemas.openxmlformats.org/officeDocument/2006/relationships/image" Target="../media/image4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6.svg"/><Relationship Id="rId3" Type="http://schemas.openxmlformats.org/officeDocument/2006/relationships/image" Target="../media/image47.svg"/><Relationship Id="rId21" Type="http://schemas.openxmlformats.org/officeDocument/2006/relationships/image" Target="../media/image5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5" Type="http://schemas.openxmlformats.org/officeDocument/2006/relationships/image" Target="../media/image28.png"/><Relationship Id="rId2" Type="http://schemas.openxmlformats.org/officeDocument/2006/relationships/image" Target="../media/image46.png"/><Relationship Id="rId16" Type="http://schemas.openxmlformats.org/officeDocument/2006/relationships/image" Target="../media/image24.pn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6.svg"/><Relationship Id="rId5" Type="http://schemas.openxmlformats.org/officeDocument/2006/relationships/image" Target="../media/image7.svg"/><Relationship Id="rId15" Type="http://schemas.openxmlformats.org/officeDocument/2006/relationships/image" Target="../media/image49.svg"/><Relationship Id="rId23" Type="http://schemas.openxmlformats.org/officeDocument/2006/relationships/image" Target="../media/image35.png"/><Relationship Id="rId10" Type="http://schemas.openxmlformats.org/officeDocument/2006/relationships/image" Target="../media/image12.png"/><Relationship Id="rId19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8.png"/><Relationship Id="rId22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6.svg"/><Relationship Id="rId3" Type="http://schemas.openxmlformats.org/officeDocument/2006/relationships/image" Target="../media/image47.svg"/><Relationship Id="rId21" Type="http://schemas.openxmlformats.org/officeDocument/2006/relationships/image" Target="../media/image5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5" Type="http://schemas.openxmlformats.org/officeDocument/2006/relationships/image" Target="../media/image28.png"/><Relationship Id="rId2" Type="http://schemas.openxmlformats.org/officeDocument/2006/relationships/image" Target="../media/image46.png"/><Relationship Id="rId16" Type="http://schemas.openxmlformats.org/officeDocument/2006/relationships/image" Target="../media/image24.pn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36.svg"/><Relationship Id="rId5" Type="http://schemas.openxmlformats.org/officeDocument/2006/relationships/image" Target="../media/image7.svg"/><Relationship Id="rId15" Type="http://schemas.openxmlformats.org/officeDocument/2006/relationships/image" Target="../media/image49.svg"/><Relationship Id="rId23" Type="http://schemas.openxmlformats.org/officeDocument/2006/relationships/image" Target="../media/image35.png"/><Relationship Id="rId10" Type="http://schemas.openxmlformats.org/officeDocument/2006/relationships/image" Target="../media/image12.png"/><Relationship Id="rId19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8.png"/><Relationship Id="rId22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6.svg"/><Relationship Id="rId3" Type="http://schemas.openxmlformats.org/officeDocument/2006/relationships/image" Target="../media/image47.svg"/><Relationship Id="rId21" Type="http://schemas.openxmlformats.org/officeDocument/2006/relationships/image" Target="../media/image4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" Type="http://schemas.openxmlformats.org/officeDocument/2006/relationships/image" Target="../media/image46.png"/><Relationship Id="rId16" Type="http://schemas.openxmlformats.org/officeDocument/2006/relationships/image" Target="../media/image24.pn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49.svg"/><Relationship Id="rId10" Type="http://schemas.openxmlformats.org/officeDocument/2006/relationships/image" Target="../media/image12.png"/><Relationship Id="rId19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8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BC229A0C-ADDE-DEB6-4FC7-9C92FD6BE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6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ogin Form Template 4 – User Experience Design &amp; Technology">
            <a:extLst>
              <a:ext uri="{FF2B5EF4-FFF2-40B4-BE49-F238E27FC236}">
                <a16:creationId xmlns:a16="http://schemas.microsoft.com/office/drawing/2014/main" id="{EE29C699-9B79-117C-E91E-8F9C3917F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6" t="8163" r="30551" b="9139"/>
          <a:stretch/>
        </p:blipFill>
        <p:spPr bwMode="auto">
          <a:xfrm>
            <a:off x="7863496" y="593270"/>
            <a:ext cx="3744686" cy="567145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FA0AA9B-0738-0F64-B7E3-ABC44D71FD36}"/>
              </a:ext>
            </a:extLst>
          </p:cNvPr>
          <p:cNvSpPr/>
          <p:nvPr/>
        </p:nvSpPr>
        <p:spPr>
          <a:xfrm>
            <a:off x="8281236" y="1088183"/>
            <a:ext cx="2781300" cy="103822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8" name="Picture 4" descr="Instituto Profesional AIEP – EducaLT">
            <a:extLst>
              <a:ext uri="{FF2B5EF4-FFF2-40B4-BE49-F238E27FC236}">
                <a16:creationId xmlns:a16="http://schemas.microsoft.com/office/drawing/2014/main" id="{63FFEE1C-C8C0-0F2E-7343-66609BECF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95" y="1203238"/>
            <a:ext cx="2281687" cy="79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8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07573"/>
              </p:ext>
            </p:extLst>
          </p:nvPr>
        </p:nvGraphicFramePr>
        <p:xfrm>
          <a:off x="797234" y="1861634"/>
          <a:ext cx="2456543" cy="46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Sedes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Escuelas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115565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Carreras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F3D521"/>
                          </a:solidFill>
                          <a:latin typeface="Akrobat "/>
                        </a:rPr>
                        <a:t>     Ámbito de contribución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Programas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3447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Convenios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657980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81017" y="5237992"/>
            <a:ext cx="498551" cy="498551"/>
          </a:xfrm>
          <a:prstGeom prst="rect">
            <a:avLst/>
          </a:prstGeom>
        </p:spPr>
      </p:pic>
      <p:graphicFrame>
        <p:nvGraphicFramePr>
          <p:cNvPr id="8" name="Tabla 3172">
            <a:extLst>
              <a:ext uri="{FF2B5EF4-FFF2-40B4-BE49-F238E27FC236}">
                <a16:creationId xmlns:a16="http://schemas.microsoft.com/office/drawing/2014/main" id="{6E0D9287-1E41-6C0F-6580-8FAD0908D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59501"/>
              </p:ext>
            </p:extLst>
          </p:nvPr>
        </p:nvGraphicFramePr>
        <p:xfrm>
          <a:off x="9893695" y="6318656"/>
          <a:ext cx="1908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Anterior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Siguiente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graphicFrame>
        <p:nvGraphicFramePr>
          <p:cNvPr id="9" name="Tabla 7">
            <a:extLst>
              <a:ext uri="{FF2B5EF4-FFF2-40B4-BE49-F238E27FC236}">
                <a16:creationId xmlns:a16="http://schemas.microsoft.com/office/drawing/2014/main" id="{F0C5F769-B737-ECBB-4030-723A693B8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108652"/>
              </p:ext>
            </p:extLst>
          </p:nvPr>
        </p:nvGraphicFramePr>
        <p:xfrm>
          <a:off x="4349123" y="3017505"/>
          <a:ext cx="7200000" cy="177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854426070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750718626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34106982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6088717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605862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1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1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Acciones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127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Productivo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903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Profesional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99817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Social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238112"/>
                  </a:ext>
                </a:extLst>
              </a:tr>
            </a:tbl>
          </a:graphicData>
        </a:graphic>
      </p:graphicFrame>
      <p:sp>
        <p:nvSpPr>
          <p:cNvPr id="61" name="CuadroTexto 60">
            <a:extLst>
              <a:ext uri="{FF2B5EF4-FFF2-40B4-BE49-F238E27FC236}">
                <a16:creationId xmlns:a16="http://schemas.microsoft.com/office/drawing/2014/main" id="{19C9B48D-A889-B445-8144-FE76CF18F2FA}"/>
              </a:ext>
            </a:extLst>
          </p:cNvPr>
          <p:cNvSpPr txBox="1"/>
          <p:nvPr/>
        </p:nvSpPr>
        <p:spPr>
          <a:xfrm>
            <a:off x="3797695" y="5407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krobat Black" panose="00000A00000000000000" pitchFamily="50" charset="0"/>
              </a:rPr>
              <a:t>Ámbitos de contribución</a:t>
            </a:r>
          </a:p>
        </p:txBody>
      </p:sp>
      <p:graphicFrame>
        <p:nvGraphicFramePr>
          <p:cNvPr id="3073" name="Tabla 3172">
            <a:extLst>
              <a:ext uri="{FF2B5EF4-FFF2-40B4-BE49-F238E27FC236}">
                <a16:creationId xmlns:a16="http://schemas.microsoft.com/office/drawing/2014/main" id="{7ABCB4A3-9209-379C-B4AE-4283DB6A23BF}"/>
              </a:ext>
            </a:extLst>
          </p:cNvPr>
          <p:cNvGraphicFramePr>
            <a:graphicFrameLocks noGrp="1"/>
          </p:cNvGraphicFramePr>
          <p:nvPr/>
        </p:nvGraphicFramePr>
        <p:xfrm>
          <a:off x="3797695" y="1244946"/>
          <a:ext cx="2268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Mostrar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   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Registros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pic>
        <p:nvPicPr>
          <p:cNvPr id="3074" name="Gráfico 3073" descr="Signo de intercalación hacia abajo con relleno sólido">
            <a:extLst>
              <a:ext uri="{FF2B5EF4-FFF2-40B4-BE49-F238E27FC236}">
                <a16:creationId xmlns:a16="http://schemas.microsoft.com/office/drawing/2014/main" id="{E6D5D2B0-F53E-E56F-075F-6F75B3B248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31695" y="1275988"/>
            <a:ext cx="252000" cy="252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23508EB7-B460-2E70-3032-77F188807C55}"/>
              </a:ext>
            </a:extLst>
          </p:cNvPr>
          <p:cNvGrpSpPr/>
          <p:nvPr/>
        </p:nvGrpSpPr>
        <p:grpSpPr>
          <a:xfrm>
            <a:off x="10062239" y="3438304"/>
            <a:ext cx="1178187" cy="288998"/>
            <a:chOff x="9890326" y="2598678"/>
            <a:chExt cx="1178187" cy="288998"/>
          </a:xfrm>
        </p:grpSpPr>
        <p:pic>
          <p:nvPicPr>
            <p:cNvPr id="43" name="Gráfico 42" descr="Engranaje único con relleno sólido">
              <a:extLst>
                <a:ext uri="{FF2B5EF4-FFF2-40B4-BE49-F238E27FC236}">
                  <a16:creationId xmlns:a16="http://schemas.microsoft.com/office/drawing/2014/main" id="{4C6974A5-0C7D-0BA9-6CA6-05846635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90326" y="2598678"/>
              <a:ext cx="288000" cy="288000"/>
            </a:xfrm>
            <a:prstGeom prst="rect">
              <a:avLst/>
            </a:prstGeom>
          </p:spPr>
        </p:pic>
        <p:pic>
          <p:nvPicPr>
            <p:cNvPr id="44" name="Gráfico 43" descr="Basura con relleno sólido">
              <a:extLst>
                <a:ext uri="{FF2B5EF4-FFF2-40B4-BE49-F238E27FC236}">
                  <a16:creationId xmlns:a16="http://schemas.microsoft.com/office/drawing/2014/main" id="{3460AD0B-4428-8748-37FF-4024B009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780513" y="2599676"/>
              <a:ext cx="288000" cy="288000"/>
            </a:xfrm>
            <a:prstGeom prst="rect">
              <a:avLst/>
            </a:prstGeom>
          </p:spPr>
        </p:pic>
        <p:pic>
          <p:nvPicPr>
            <p:cNvPr id="2" name="Gráfico 1" descr="Agregar con relleno sólido">
              <a:extLst>
                <a:ext uri="{FF2B5EF4-FFF2-40B4-BE49-F238E27FC236}">
                  <a16:creationId xmlns:a16="http://schemas.microsoft.com/office/drawing/2014/main" id="{EE5A2152-8F59-0449-FBE0-2AB293323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353419" y="2620134"/>
              <a:ext cx="252000" cy="252000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5C3B3E7-A18F-87C1-FD47-415F25E149CA}"/>
              </a:ext>
            </a:extLst>
          </p:cNvPr>
          <p:cNvGrpSpPr/>
          <p:nvPr/>
        </p:nvGrpSpPr>
        <p:grpSpPr>
          <a:xfrm>
            <a:off x="10062239" y="3949825"/>
            <a:ext cx="1178187" cy="288998"/>
            <a:chOff x="9890326" y="2598678"/>
            <a:chExt cx="1178187" cy="288998"/>
          </a:xfrm>
        </p:grpSpPr>
        <p:pic>
          <p:nvPicPr>
            <p:cNvPr id="13" name="Gráfico 12" descr="Engranaje único con relleno sólido">
              <a:extLst>
                <a:ext uri="{FF2B5EF4-FFF2-40B4-BE49-F238E27FC236}">
                  <a16:creationId xmlns:a16="http://schemas.microsoft.com/office/drawing/2014/main" id="{9FE6494F-2238-1A0E-ED26-29010A109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90326" y="2598678"/>
              <a:ext cx="288000" cy="288000"/>
            </a:xfrm>
            <a:prstGeom prst="rect">
              <a:avLst/>
            </a:prstGeom>
          </p:spPr>
        </p:pic>
        <p:pic>
          <p:nvPicPr>
            <p:cNvPr id="14" name="Gráfico 13" descr="Basura con relleno sólido">
              <a:extLst>
                <a:ext uri="{FF2B5EF4-FFF2-40B4-BE49-F238E27FC236}">
                  <a16:creationId xmlns:a16="http://schemas.microsoft.com/office/drawing/2014/main" id="{35EE23FC-54E0-09BE-5AE9-A73CC6B0B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780513" y="2599676"/>
              <a:ext cx="288000" cy="288000"/>
            </a:xfrm>
            <a:prstGeom prst="rect">
              <a:avLst/>
            </a:prstGeom>
          </p:spPr>
        </p:pic>
        <p:pic>
          <p:nvPicPr>
            <p:cNvPr id="15" name="Gráfico 14" descr="Agregar con relleno sólido">
              <a:extLst>
                <a:ext uri="{FF2B5EF4-FFF2-40B4-BE49-F238E27FC236}">
                  <a16:creationId xmlns:a16="http://schemas.microsoft.com/office/drawing/2014/main" id="{B8107136-4AAB-1DB0-66A4-7AB1FF275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353419" y="2620134"/>
              <a:ext cx="252000" cy="252000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B9EE413-F2D9-748E-670D-D96C20F5116C}"/>
              </a:ext>
            </a:extLst>
          </p:cNvPr>
          <p:cNvGrpSpPr/>
          <p:nvPr/>
        </p:nvGrpSpPr>
        <p:grpSpPr>
          <a:xfrm>
            <a:off x="10062239" y="4443807"/>
            <a:ext cx="1178187" cy="288998"/>
            <a:chOff x="9890326" y="2598678"/>
            <a:chExt cx="1178187" cy="288998"/>
          </a:xfrm>
        </p:grpSpPr>
        <p:pic>
          <p:nvPicPr>
            <p:cNvPr id="19" name="Gráfico 18" descr="Engranaje único con relleno sólido">
              <a:extLst>
                <a:ext uri="{FF2B5EF4-FFF2-40B4-BE49-F238E27FC236}">
                  <a16:creationId xmlns:a16="http://schemas.microsoft.com/office/drawing/2014/main" id="{02C645C7-C51C-86C9-D8BA-25C7FCD4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90326" y="2598678"/>
              <a:ext cx="288000" cy="288000"/>
            </a:xfrm>
            <a:prstGeom prst="rect">
              <a:avLst/>
            </a:prstGeom>
          </p:spPr>
        </p:pic>
        <p:pic>
          <p:nvPicPr>
            <p:cNvPr id="20" name="Gráfico 19" descr="Basura con relleno sólido">
              <a:extLst>
                <a:ext uri="{FF2B5EF4-FFF2-40B4-BE49-F238E27FC236}">
                  <a16:creationId xmlns:a16="http://schemas.microsoft.com/office/drawing/2014/main" id="{695CA1A4-943F-54CA-80B4-CFA8BC67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780513" y="2599676"/>
              <a:ext cx="288000" cy="288000"/>
            </a:xfrm>
            <a:prstGeom prst="rect">
              <a:avLst/>
            </a:prstGeom>
          </p:spPr>
        </p:pic>
        <p:pic>
          <p:nvPicPr>
            <p:cNvPr id="21" name="Gráfico 20" descr="Agregar con relleno sólido">
              <a:extLst>
                <a:ext uri="{FF2B5EF4-FFF2-40B4-BE49-F238E27FC236}">
                  <a16:creationId xmlns:a16="http://schemas.microsoft.com/office/drawing/2014/main" id="{4FC324A3-64DA-D955-0A6D-4B68C66B0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353419" y="2620134"/>
              <a:ext cx="252000" cy="252000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A013CAA-17D6-27B9-49DA-FCD2F1672DD0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23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D3DDE6B7-7E51-2650-D399-8CDC110BB3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E35B6752-B47C-C167-BEA9-398D00A21DE5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69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682515"/>
              </p:ext>
            </p:extLst>
          </p:nvPr>
        </p:nvGraphicFramePr>
        <p:xfrm>
          <a:off x="797234" y="1861634"/>
          <a:ext cx="2456543" cy="46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</a:t>
                      </a:r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Sedes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Escuelas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3991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Carreras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Ámbito de contribución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</a:t>
                      </a:r>
                      <a:r>
                        <a:rPr lang="es-CL" sz="1600" dirty="0">
                          <a:solidFill>
                            <a:srgbClr val="F3D521"/>
                          </a:solidFill>
                          <a:latin typeface="Akrobat "/>
                        </a:rPr>
                        <a:t>Programas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3447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Convenios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657980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25505" y="5732069"/>
            <a:ext cx="498551" cy="498551"/>
          </a:xfrm>
          <a:prstGeom prst="rect">
            <a:avLst/>
          </a:prstGeom>
        </p:spPr>
      </p:pic>
      <p:graphicFrame>
        <p:nvGraphicFramePr>
          <p:cNvPr id="8" name="Tabla 3172">
            <a:extLst>
              <a:ext uri="{FF2B5EF4-FFF2-40B4-BE49-F238E27FC236}">
                <a16:creationId xmlns:a16="http://schemas.microsoft.com/office/drawing/2014/main" id="{6E0D9287-1E41-6C0F-6580-8FAD0908DF53}"/>
              </a:ext>
            </a:extLst>
          </p:cNvPr>
          <p:cNvGraphicFramePr>
            <a:graphicFrameLocks noGrp="1"/>
          </p:cNvGraphicFramePr>
          <p:nvPr/>
        </p:nvGraphicFramePr>
        <p:xfrm>
          <a:off x="9702766" y="6338138"/>
          <a:ext cx="2340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930265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Anterior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Siguiente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graphicFrame>
        <p:nvGraphicFramePr>
          <p:cNvPr id="9" name="Tabla 7">
            <a:extLst>
              <a:ext uri="{FF2B5EF4-FFF2-40B4-BE49-F238E27FC236}">
                <a16:creationId xmlns:a16="http://schemas.microsoft.com/office/drawing/2014/main" id="{F0C5F769-B737-ECBB-4030-723A693B8862}"/>
              </a:ext>
            </a:extLst>
          </p:cNvPr>
          <p:cNvGraphicFramePr>
            <a:graphicFrameLocks noGrp="1"/>
          </p:cNvGraphicFramePr>
          <p:nvPr/>
        </p:nvGraphicFramePr>
        <p:xfrm>
          <a:off x="4330073" y="2197076"/>
          <a:ext cx="7200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854426070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750718626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34106982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6088717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605862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Descripción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Director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Acciones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1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Antofagasta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9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Barrio universitario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99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Bellavista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23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Calama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226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Castro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050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Chillán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231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Concepción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4277086"/>
                  </a:ext>
                </a:extLst>
              </a:tr>
            </a:tbl>
          </a:graphicData>
        </a:graphic>
      </p:graphicFrame>
      <p:grpSp>
        <p:nvGrpSpPr>
          <p:cNvPr id="12" name="Grupo 11">
            <a:extLst>
              <a:ext uri="{FF2B5EF4-FFF2-40B4-BE49-F238E27FC236}">
                <a16:creationId xmlns:a16="http://schemas.microsoft.com/office/drawing/2014/main" id="{AE0C2DCD-A94E-8FFA-7F6B-0EA9B9A96DFA}"/>
              </a:ext>
            </a:extLst>
          </p:cNvPr>
          <p:cNvGrpSpPr/>
          <p:nvPr/>
        </p:nvGrpSpPr>
        <p:grpSpPr>
          <a:xfrm>
            <a:off x="10236595" y="2599676"/>
            <a:ext cx="831918" cy="303981"/>
            <a:chOff x="10943618" y="2124888"/>
            <a:chExt cx="831918" cy="303981"/>
          </a:xfrm>
        </p:grpSpPr>
        <p:pic>
          <p:nvPicPr>
            <p:cNvPr id="43" name="Gráfico 42" descr="Engranaje único con relleno sólido">
              <a:extLst>
                <a:ext uri="{FF2B5EF4-FFF2-40B4-BE49-F238E27FC236}">
                  <a16:creationId xmlns:a16="http://schemas.microsoft.com/office/drawing/2014/main" id="{4C6974A5-0C7D-0BA9-6CA6-05846635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44" name="Gráfico 43" descr="Basura con relleno sólido">
              <a:extLst>
                <a:ext uri="{FF2B5EF4-FFF2-40B4-BE49-F238E27FC236}">
                  <a16:creationId xmlns:a16="http://schemas.microsoft.com/office/drawing/2014/main" id="{3460AD0B-4428-8748-37FF-4024B009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91BA1224-ADD3-12FD-4E97-BBB5EED24DFB}"/>
              </a:ext>
            </a:extLst>
          </p:cNvPr>
          <p:cNvGrpSpPr/>
          <p:nvPr/>
        </p:nvGrpSpPr>
        <p:grpSpPr>
          <a:xfrm>
            <a:off x="10236595" y="2982878"/>
            <a:ext cx="831918" cy="303981"/>
            <a:chOff x="10943618" y="2124888"/>
            <a:chExt cx="831918" cy="303981"/>
          </a:xfrm>
        </p:grpSpPr>
        <p:pic>
          <p:nvPicPr>
            <p:cNvPr id="46" name="Gráfico 45" descr="Engranaje único con relleno sólido">
              <a:extLst>
                <a:ext uri="{FF2B5EF4-FFF2-40B4-BE49-F238E27FC236}">
                  <a16:creationId xmlns:a16="http://schemas.microsoft.com/office/drawing/2014/main" id="{AEBD4432-B390-902C-DC45-E1A76F4F7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47" name="Gráfico 46" descr="Basura con relleno sólido">
              <a:extLst>
                <a:ext uri="{FF2B5EF4-FFF2-40B4-BE49-F238E27FC236}">
                  <a16:creationId xmlns:a16="http://schemas.microsoft.com/office/drawing/2014/main" id="{17D48004-436A-4F29-C523-0EA295BBB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A5FD63F8-C16B-2994-BCAF-71FC4451E0F6}"/>
              </a:ext>
            </a:extLst>
          </p:cNvPr>
          <p:cNvGrpSpPr/>
          <p:nvPr/>
        </p:nvGrpSpPr>
        <p:grpSpPr>
          <a:xfrm>
            <a:off x="10236595" y="3365420"/>
            <a:ext cx="831918" cy="303981"/>
            <a:chOff x="10943618" y="2124888"/>
            <a:chExt cx="831918" cy="303981"/>
          </a:xfrm>
        </p:grpSpPr>
        <p:pic>
          <p:nvPicPr>
            <p:cNvPr id="49" name="Gráfico 48" descr="Engranaje único con relleno sólido">
              <a:extLst>
                <a:ext uri="{FF2B5EF4-FFF2-40B4-BE49-F238E27FC236}">
                  <a16:creationId xmlns:a16="http://schemas.microsoft.com/office/drawing/2014/main" id="{C432F035-25BE-F29A-4686-2A0BDA7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0" name="Gráfico 49" descr="Basura con relleno sólido">
              <a:extLst>
                <a:ext uri="{FF2B5EF4-FFF2-40B4-BE49-F238E27FC236}">
                  <a16:creationId xmlns:a16="http://schemas.microsoft.com/office/drawing/2014/main" id="{D1627C6E-0820-6C90-C179-A383FF508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E92B784-7CD1-15A1-F3F4-C86A16993035}"/>
              </a:ext>
            </a:extLst>
          </p:cNvPr>
          <p:cNvGrpSpPr/>
          <p:nvPr/>
        </p:nvGrpSpPr>
        <p:grpSpPr>
          <a:xfrm>
            <a:off x="10236595" y="3738396"/>
            <a:ext cx="831918" cy="303981"/>
            <a:chOff x="10943618" y="2124888"/>
            <a:chExt cx="831918" cy="303981"/>
          </a:xfrm>
        </p:grpSpPr>
        <p:pic>
          <p:nvPicPr>
            <p:cNvPr id="52" name="Gráfico 51" descr="Engranaje único con relleno sólido">
              <a:extLst>
                <a:ext uri="{FF2B5EF4-FFF2-40B4-BE49-F238E27FC236}">
                  <a16:creationId xmlns:a16="http://schemas.microsoft.com/office/drawing/2014/main" id="{AA1B071C-01DC-19A4-0DBD-2C857CF6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3" name="Gráfico 52" descr="Basura con relleno sólido">
              <a:extLst>
                <a:ext uri="{FF2B5EF4-FFF2-40B4-BE49-F238E27FC236}">
                  <a16:creationId xmlns:a16="http://schemas.microsoft.com/office/drawing/2014/main" id="{B9DAF304-E5EF-A4FF-F05B-D5EDF1BF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51386ECE-A28A-0463-AD7B-8D2D292F1251}"/>
              </a:ext>
            </a:extLst>
          </p:cNvPr>
          <p:cNvGrpSpPr/>
          <p:nvPr/>
        </p:nvGrpSpPr>
        <p:grpSpPr>
          <a:xfrm>
            <a:off x="10236595" y="4113380"/>
            <a:ext cx="831918" cy="303981"/>
            <a:chOff x="10943618" y="2124888"/>
            <a:chExt cx="831918" cy="303981"/>
          </a:xfrm>
        </p:grpSpPr>
        <p:pic>
          <p:nvPicPr>
            <p:cNvPr id="55" name="Gráfico 54" descr="Engranaje único con relleno sólido">
              <a:extLst>
                <a:ext uri="{FF2B5EF4-FFF2-40B4-BE49-F238E27FC236}">
                  <a16:creationId xmlns:a16="http://schemas.microsoft.com/office/drawing/2014/main" id="{89C39B23-07EA-DD93-7746-5D10D237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 descr="Basura con relleno sólido">
              <a:extLst>
                <a:ext uri="{FF2B5EF4-FFF2-40B4-BE49-F238E27FC236}">
                  <a16:creationId xmlns:a16="http://schemas.microsoft.com/office/drawing/2014/main" id="{68E2C8BF-ABF1-1B6B-283D-6891C7261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F9CB371-7ACF-6596-C2D1-EC03ABB0B4C7}"/>
              </a:ext>
            </a:extLst>
          </p:cNvPr>
          <p:cNvGrpSpPr/>
          <p:nvPr/>
        </p:nvGrpSpPr>
        <p:grpSpPr>
          <a:xfrm>
            <a:off x="10236595" y="4488364"/>
            <a:ext cx="831918" cy="303981"/>
            <a:chOff x="10943618" y="2124888"/>
            <a:chExt cx="831918" cy="303981"/>
          </a:xfrm>
        </p:grpSpPr>
        <p:pic>
          <p:nvPicPr>
            <p:cNvPr id="58" name="Gráfico 57" descr="Engranaje único con relleno sólido">
              <a:extLst>
                <a:ext uri="{FF2B5EF4-FFF2-40B4-BE49-F238E27FC236}">
                  <a16:creationId xmlns:a16="http://schemas.microsoft.com/office/drawing/2014/main" id="{DDC1893F-F476-C0FE-F339-7D07AD39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9" name="Gráfico 58" descr="Basura con relleno sólido">
              <a:extLst>
                <a:ext uri="{FF2B5EF4-FFF2-40B4-BE49-F238E27FC236}">
                  <a16:creationId xmlns:a16="http://schemas.microsoft.com/office/drawing/2014/main" id="{7450D854-E463-BA8B-53A9-7D517322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9C9B48D-A889-B445-8144-FE76CF18F2FA}"/>
              </a:ext>
            </a:extLst>
          </p:cNvPr>
          <p:cNvSpPr txBox="1"/>
          <p:nvPr/>
        </p:nvSpPr>
        <p:spPr>
          <a:xfrm>
            <a:off x="3797695" y="5407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krobat Black" panose="00000A00000000000000" pitchFamily="50" charset="0"/>
              </a:rPr>
              <a:t>Programas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B66E57AA-07AC-BF95-2FC1-706B377CB61B}"/>
              </a:ext>
            </a:extLst>
          </p:cNvPr>
          <p:cNvGrpSpPr/>
          <p:nvPr/>
        </p:nvGrpSpPr>
        <p:grpSpPr>
          <a:xfrm>
            <a:off x="10237058" y="4830586"/>
            <a:ext cx="831918" cy="303981"/>
            <a:chOff x="10943618" y="2124888"/>
            <a:chExt cx="831918" cy="303981"/>
          </a:xfrm>
        </p:grpSpPr>
        <p:pic>
          <p:nvPicPr>
            <p:cNvPr id="63" name="Gráfico 62" descr="Engranaje único con relleno sólido">
              <a:extLst>
                <a:ext uri="{FF2B5EF4-FFF2-40B4-BE49-F238E27FC236}">
                  <a16:creationId xmlns:a16="http://schemas.microsoft.com/office/drawing/2014/main" id="{BBD13546-9F5F-F1F6-4096-FCE7992D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3072" name="Gráfico 3071" descr="Basura con relleno sólido">
              <a:extLst>
                <a:ext uri="{FF2B5EF4-FFF2-40B4-BE49-F238E27FC236}">
                  <a16:creationId xmlns:a16="http://schemas.microsoft.com/office/drawing/2014/main" id="{EA715C86-9F67-3E7F-8B9A-96DC8F41D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aphicFrame>
        <p:nvGraphicFramePr>
          <p:cNvPr id="3073" name="Tabla 3172">
            <a:extLst>
              <a:ext uri="{FF2B5EF4-FFF2-40B4-BE49-F238E27FC236}">
                <a16:creationId xmlns:a16="http://schemas.microsoft.com/office/drawing/2014/main" id="{7ABCB4A3-9209-379C-B4AE-4283DB6A23BF}"/>
              </a:ext>
            </a:extLst>
          </p:cNvPr>
          <p:cNvGraphicFramePr>
            <a:graphicFrameLocks noGrp="1"/>
          </p:cNvGraphicFramePr>
          <p:nvPr/>
        </p:nvGraphicFramePr>
        <p:xfrm>
          <a:off x="3797695" y="1244946"/>
          <a:ext cx="2268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Mostrar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   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Registros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pic>
        <p:nvPicPr>
          <p:cNvPr id="3074" name="Gráfico 3073" descr="Signo de intercalación hacia abajo con relleno sólido">
            <a:extLst>
              <a:ext uri="{FF2B5EF4-FFF2-40B4-BE49-F238E27FC236}">
                <a16:creationId xmlns:a16="http://schemas.microsoft.com/office/drawing/2014/main" id="{E6D5D2B0-F53E-E56F-075F-6F75B3B248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931695" y="1275988"/>
            <a:ext cx="252000" cy="252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88727457-992A-F150-3CC0-198390F64CDA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10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F0BEA571-D5DA-43A1-6AD3-19129094E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4F4C8DE-8ACC-0B5B-0CE3-DE396FE22CAE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376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51265"/>
              </p:ext>
            </p:extLst>
          </p:nvPr>
        </p:nvGraphicFramePr>
        <p:xfrm>
          <a:off x="797234" y="1861634"/>
          <a:ext cx="2456543" cy="46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Sedes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Escuelas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2765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Carreras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Ámbito de contribución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Programas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3447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</a:t>
                      </a:r>
                      <a:r>
                        <a:rPr lang="es-CL" sz="1600" dirty="0">
                          <a:solidFill>
                            <a:srgbClr val="F3D521"/>
                          </a:solidFill>
                          <a:latin typeface="Akrobat "/>
                        </a:rPr>
                        <a:t>Convenios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657980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45184" y="6141262"/>
            <a:ext cx="498551" cy="498551"/>
          </a:xfrm>
          <a:prstGeom prst="rect">
            <a:avLst/>
          </a:prstGeom>
        </p:spPr>
      </p:pic>
      <p:graphicFrame>
        <p:nvGraphicFramePr>
          <p:cNvPr id="8" name="Tabla 3172">
            <a:extLst>
              <a:ext uri="{FF2B5EF4-FFF2-40B4-BE49-F238E27FC236}">
                <a16:creationId xmlns:a16="http://schemas.microsoft.com/office/drawing/2014/main" id="{6E0D9287-1E41-6C0F-6580-8FAD0908DF53}"/>
              </a:ext>
            </a:extLst>
          </p:cNvPr>
          <p:cNvGraphicFramePr>
            <a:graphicFrameLocks noGrp="1"/>
          </p:cNvGraphicFramePr>
          <p:nvPr/>
        </p:nvGraphicFramePr>
        <p:xfrm>
          <a:off x="9702766" y="6338138"/>
          <a:ext cx="2340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930265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Anterior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Siguiente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sp>
        <p:nvSpPr>
          <p:cNvPr id="61" name="CuadroTexto 60">
            <a:extLst>
              <a:ext uri="{FF2B5EF4-FFF2-40B4-BE49-F238E27FC236}">
                <a16:creationId xmlns:a16="http://schemas.microsoft.com/office/drawing/2014/main" id="{19C9B48D-A889-B445-8144-FE76CF18F2FA}"/>
              </a:ext>
            </a:extLst>
          </p:cNvPr>
          <p:cNvSpPr txBox="1"/>
          <p:nvPr/>
        </p:nvSpPr>
        <p:spPr>
          <a:xfrm>
            <a:off x="3797695" y="5407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krobat Black" panose="00000A00000000000000" pitchFamily="50" charset="0"/>
              </a:rPr>
              <a:t>Convenios</a:t>
            </a:r>
          </a:p>
        </p:txBody>
      </p:sp>
      <p:pic>
        <p:nvPicPr>
          <p:cNvPr id="21" name="Imagen 2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6F17E00-CE0B-069E-2499-7D819CE7C3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95" y="1273561"/>
            <a:ext cx="8048625" cy="3810000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24A45EAB-A6B2-1FD1-A929-55AB96BD7746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23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DAE06D69-784C-B428-F8AC-0DBC82F2E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1DD7579-E349-EBF3-440B-BE5ED06047D5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08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/>
        </p:nvGraphicFramePr>
        <p:xfrm>
          <a:off x="797234" y="1861634"/>
          <a:ext cx="2456543" cy="46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Sedes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Escuelas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2765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Carreras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Ámbito de contribución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Programas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3447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rgbClr val="D9D9D9"/>
                          </a:solidFill>
                          <a:latin typeface="Akrobat "/>
                        </a:rPr>
                        <a:t>     </a:t>
                      </a:r>
                      <a:r>
                        <a:rPr lang="es-CL" sz="1600" dirty="0">
                          <a:solidFill>
                            <a:srgbClr val="F3D521"/>
                          </a:solidFill>
                          <a:latin typeface="Akrobat "/>
                        </a:rPr>
                        <a:t>Convenios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657980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45184" y="6141262"/>
            <a:ext cx="498551" cy="498551"/>
          </a:xfrm>
          <a:prstGeom prst="rect">
            <a:avLst/>
          </a:prstGeom>
        </p:spPr>
      </p:pic>
      <p:graphicFrame>
        <p:nvGraphicFramePr>
          <p:cNvPr id="8" name="Tabla 3172">
            <a:extLst>
              <a:ext uri="{FF2B5EF4-FFF2-40B4-BE49-F238E27FC236}">
                <a16:creationId xmlns:a16="http://schemas.microsoft.com/office/drawing/2014/main" id="{6E0D9287-1E41-6C0F-6580-8FAD0908DF53}"/>
              </a:ext>
            </a:extLst>
          </p:cNvPr>
          <p:cNvGraphicFramePr>
            <a:graphicFrameLocks noGrp="1"/>
          </p:cNvGraphicFramePr>
          <p:nvPr/>
        </p:nvGraphicFramePr>
        <p:xfrm>
          <a:off x="9702766" y="6338138"/>
          <a:ext cx="2340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930265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Anterior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Siguiente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graphicFrame>
        <p:nvGraphicFramePr>
          <p:cNvPr id="9" name="Tabla 7">
            <a:extLst>
              <a:ext uri="{FF2B5EF4-FFF2-40B4-BE49-F238E27FC236}">
                <a16:creationId xmlns:a16="http://schemas.microsoft.com/office/drawing/2014/main" id="{F0C5F769-B737-ECBB-4030-723A693B8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0411"/>
              </p:ext>
            </p:extLst>
          </p:nvPr>
        </p:nvGraphicFramePr>
        <p:xfrm>
          <a:off x="5945304" y="2743437"/>
          <a:ext cx="3633765" cy="179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8769">
                  <a:extLst>
                    <a:ext uri="{9D8B030D-6E8A-4147-A177-3AD203B41FA5}">
                      <a16:colId xmlns:a16="http://schemas.microsoft.com/office/drawing/2014/main" val="85442607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750718626"/>
                    </a:ext>
                  </a:extLst>
                </a:gridCol>
                <a:gridCol w="726996">
                  <a:extLst>
                    <a:ext uri="{9D8B030D-6E8A-4147-A177-3AD203B41FA5}">
                      <a16:colId xmlns:a16="http://schemas.microsoft.com/office/drawing/2014/main" val="26453291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42854480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6071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latin typeface="Akrobat" panose="00000600000000000000" pitchFamily="50" charset="0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latin typeface="Akrobat" panose="00000600000000000000" pitchFamily="50" charset="0"/>
                        </a:rPr>
                        <a:t>Descripción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latin typeface="Akrobat" panose="00000600000000000000" pitchFamily="50" charset="0"/>
                        </a:rPr>
                        <a:t>Archivo del convenio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latin typeface="Akrobat" panose="00000600000000000000" pitchFamily="50" charset="0"/>
                        </a:rPr>
                        <a:t>Acciones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1273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Convenio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descripción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9035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Convenio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descripción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998176"/>
                  </a:ext>
                </a:extLst>
              </a:tr>
            </a:tbl>
          </a:graphicData>
        </a:graphic>
      </p:graphicFrame>
      <p:sp>
        <p:nvSpPr>
          <p:cNvPr id="61" name="CuadroTexto 60">
            <a:extLst>
              <a:ext uri="{FF2B5EF4-FFF2-40B4-BE49-F238E27FC236}">
                <a16:creationId xmlns:a16="http://schemas.microsoft.com/office/drawing/2014/main" id="{19C9B48D-A889-B445-8144-FE76CF18F2FA}"/>
              </a:ext>
            </a:extLst>
          </p:cNvPr>
          <p:cNvSpPr txBox="1"/>
          <p:nvPr/>
        </p:nvSpPr>
        <p:spPr>
          <a:xfrm>
            <a:off x="3797695" y="5407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krobat Black" panose="00000A00000000000000" pitchFamily="50" charset="0"/>
              </a:rPr>
              <a:t>Convenios - listado</a:t>
            </a:r>
          </a:p>
        </p:txBody>
      </p:sp>
      <p:graphicFrame>
        <p:nvGraphicFramePr>
          <p:cNvPr id="3073" name="Tabla 3172">
            <a:extLst>
              <a:ext uri="{FF2B5EF4-FFF2-40B4-BE49-F238E27FC236}">
                <a16:creationId xmlns:a16="http://schemas.microsoft.com/office/drawing/2014/main" id="{7ABCB4A3-9209-379C-B4AE-4283DB6A23BF}"/>
              </a:ext>
            </a:extLst>
          </p:cNvPr>
          <p:cNvGraphicFramePr>
            <a:graphicFrameLocks noGrp="1"/>
          </p:cNvGraphicFramePr>
          <p:nvPr/>
        </p:nvGraphicFramePr>
        <p:xfrm>
          <a:off x="3797695" y="1244946"/>
          <a:ext cx="2268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Mostrar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   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Registros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pic>
        <p:nvPicPr>
          <p:cNvPr id="3074" name="Gráfico 3073" descr="Signo de intercalación hacia abajo con relleno sólido">
            <a:extLst>
              <a:ext uri="{FF2B5EF4-FFF2-40B4-BE49-F238E27FC236}">
                <a16:creationId xmlns:a16="http://schemas.microsoft.com/office/drawing/2014/main" id="{E6D5D2B0-F53E-E56F-075F-6F75B3B248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31695" y="1275988"/>
            <a:ext cx="252000" cy="252000"/>
          </a:xfrm>
          <a:prstGeom prst="rect">
            <a:avLst/>
          </a:prstGeom>
        </p:spPr>
      </p:pic>
      <p:pic>
        <p:nvPicPr>
          <p:cNvPr id="10" name="Gráfico 9" descr="Engranaje único con relleno sólido">
            <a:extLst>
              <a:ext uri="{FF2B5EF4-FFF2-40B4-BE49-F238E27FC236}">
                <a16:creationId xmlns:a16="http://schemas.microsoft.com/office/drawing/2014/main" id="{9CF85023-44AB-D4AC-8817-8E64CFEA9F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91382" y="3541325"/>
            <a:ext cx="288000" cy="288000"/>
          </a:xfrm>
          <a:prstGeom prst="rect">
            <a:avLst/>
          </a:prstGeom>
        </p:spPr>
      </p:pic>
      <p:pic>
        <p:nvPicPr>
          <p:cNvPr id="11" name="Gráfico 10" descr="Basura con relleno sólido">
            <a:extLst>
              <a:ext uri="{FF2B5EF4-FFF2-40B4-BE49-F238E27FC236}">
                <a16:creationId xmlns:a16="http://schemas.microsoft.com/office/drawing/2014/main" id="{C632A65C-9301-329A-24E6-7987AD6187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85225" y="3541325"/>
            <a:ext cx="288000" cy="288000"/>
          </a:xfrm>
          <a:prstGeom prst="rect">
            <a:avLst/>
          </a:prstGeom>
        </p:spPr>
      </p:pic>
      <p:pic>
        <p:nvPicPr>
          <p:cNvPr id="12" name="Gráfico 11" descr="Engranaje único con relleno sólido">
            <a:extLst>
              <a:ext uri="{FF2B5EF4-FFF2-40B4-BE49-F238E27FC236}">
                <a16:creationId xmlns:a16="http://schemas.microsoft.com/office/drawing/2014/main" id="{439DBC88-8E2A-177D-8CD6-B34EA116E8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91382" y="4122350"/>
            <a:ext cx="288000" cy="288000"/>
          </a:xfrm>
          <a:prstGeom prst="rect">
            <a:avLst/>
          </a:prstGeom>
        </p:spPr>
      </p:pic>
      <p:pic>
        <p:nvPicPr>
          <p:cNvPr id="20" name="Gráfico 19" descr="Basura con relleno sólido">
            <a:extLst>
              <a:ext uri="{FF2B5EF4-FFF2-40B4-BE49-F238E27FC236}">
                <a16:creationId xmlns:a16="http://schemas.microsoft.com/office/drawing/2014/main" id="{3FD996BC-DC07-657C-DD25-9BB686DF2F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85225" y="4122350"/>
            <a:ext cx="288000" cy="288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101458C-A73A-EE03-6332-8C45B22512DF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22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050176C7-7D0C-4FF9-9E9E-A50082B17B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323C1570-4CBD-5B68-8AB0-CC46D9C97DE6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8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96196"/>
              </p:ext>
            </p:extLst>
          </p:nvPr>
        </p:nvGraphicFramePr>
        <p:xfrm>
          <a:off x="797234" y="1861634"/>
          <a:ext cx="2456543" cy="374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Objetivos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Obj desarrollo sostenible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27972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Análisis de datos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Extracción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4" name="Gráfico 33" descr="Signo de intercalación hacia la derecha con relleno sólido">
            <a:extLst>
              <a:ext uri="{FF2B5EF4-FFF2-40B4-BE49-F238E27FC236}">
                <a16:creationId xmlns:a16="http://schemas.microsoft.com/office/drawing/2014/main" id="{2BA6504B-3773-DC82-D965-2F3B399015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12799" y="4788195"/>
            <a:ext cx="252000" cy="252000"/>
          </a:xfrm>
          <a:prstGeom prst="rect">
            <a:avLst/>
          </a:prstGeom>
        </p:spPr>
      </p:pic>
      <p:pic>
        <p:nvPicPr>
          <p:cNvPr id="35" name="Gráfico 34" descr="Signo de intercalación hacia la derecha con relleno sólido">
            <a:extLst>
              <a:ext uri="{FF2B5EF4-FFF2-40B4-BE49-F238E27FC236}">
                <a16:creationId xmlns:a16="http://schemas.microsoft.com/office/drawing/2014/main" id="{D098962B-DBB1-12DA-5671-AB3FCBF8E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2946975" y="3811926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25" name="Gráfico 24" descr="Base de datos con relleno sólido">
            <a:extLst>
              <a:ext uri="{FF2B5EF4-FFF2-40B4-BE49-F238E27FC236}">
                <a16:creationId xmlns:a16="http://schemas.microsoft.com/office/drawing/2014/main" id="{AA26D67C-C7BF-944D-1AC2-84B1CD97E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8051" y="5245507"/>
            <a:ext cx="252000" cy="252000"/>
          </a:xfrm>
          <a:prstGeom prst="rect">
            <a:avLst/>
          </a:prstGeom>
        </p:spPr>
      </p:pic>
      <p:pic>
        <p:nvPicPr>
          <p:cNvPr id="30" name="Gráfico 29" descr="Gráfico de barras con relleno sólido">
            <a:extLst>
              <a:ext uri="{FF2B5EF4-FFF2-40B4-BE49-F238E27FC236}">
                <a16:creationId xmlns:a16="http://schemas.microsoft.com/office/drawing/2014/main" id="{A53CECF4-CACB-E7D0-392B-7B036B640E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8051" y="4810269"/>
            <a:ext cx="252000" cy="252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40" name="Gráfico 39" descr="Lista de comprobación con relleno sólido">
            <a:extLst>
              <a:ext uri="{FF2B5EF4-FFF2-40B4-BE49-F238E27FC236}">
                <a16:creationId xmlns:a16="http://schemas.microsoft.com/office/drawing/2014/main" id="{57B0D3EA-CCD4-F63F-D3B4-3396846EF3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9443" y="3816807"/>
            <a:ext cx="252000" cy="252000"/>
          </a:xfrm>
          <a:prstGeom prst="rect">
            <a:avLst/>
          </a:prstGeom>
        </p:spPr>
      </p:pic>
      <p:pic>
        <p:nvPicPr>
          <p:cNvPr id="41" name="Gráfico 40" descr="Signo de intercalación hacia la derecha con relleno sólido">
            <a:extLst>
              <a:ext uri="{FF2B5EF4-FFF2-40B4-BE49-F238E27FC236}">
                <a16:creationId xmlns:a16="http://schemas.microsoft.com/office/drawing/2014/main" id="{9F7887B1-9891-0B6E-5615-C80DC72FE9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18562" y="5245507"/>
            <a:ext cx="252000" cy="25200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61A18115-1194-16F4-0237-A6C344AAA414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4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3BADF5F5-BE81-EB5A-62DA-4B42EF9B5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F98EAF6-95A6-A538-D91E-D9CB3E99C4DB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15523" y="4326317"/>
            <a:ext cx="498551" cy="498551"/>
          </a:xfrm>
          <a:prstGeom prst="rect">
            <a:avLst/>
          </a:prstGeom>
        </p:spPr>
      </p:pic>
      <p:pic>
        <p:nvPicPr>
          <p:cNvPr id="12292" name="Picture 4" descr="Objetivos de Desarrollo Sostenible (ODS) | CEPAL">
            <a:extLst>
              <a:ext uri="{FF2B5EF4-FFF2-40B4-BE49-F238E27FC236}">
                <a16:creationId xmlns:a16="http://schemas.microsoft.com/office/drawing/2014/main" id="{52674CB7-E34E-8938-9593-D0D2A255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1689884"/>
            <a:ext cx="64293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006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09C989AB-555B-FF26-1A6B-327D87525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6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93ACC84-6030-30A6-5F14-3BC113F4D383}"/>
              </a:ext>
            </a:extLst>
          </p:cNvPr>
          <p:cNvSpPr/>
          <p:nvPr/>
        </p:nvSpPr>
        <p:spPr>
          <a:xfrm flipH="1">
            <a:off x="1524" y="0"/>
            <a:ext cx="12190476" cy="6858000"/>
          </a:xfrm>
          <a:prstGeom prst="rect">
            <a:avLst/>
          </a:prstGeom>
          <a:gradFill flip="none" rotWithShape="1">
            <a:gsLst>
              <a:gs pos="0">
                <a:srgbClr val="192124"/>
              </a:gs>
              <a:gs pos="43000">
                <a:srgbClr val="192124">
                  <a:alpha val="58000"/>
                </a:srgbClr>
              </a:gs>
              <a:gs pos="77000">
                <a:srgbClr val="192124">
                  <a:alpha val="34000"/>
                </a:srgbClr>
              </a:gs>
              <a:gs pos="100000">
                <a:srgbClr val="19212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D9C1F18-9404-CEE9-A2CC-0DDEDBB47999}"/>
              </a:ext>
            </a:extLst>
          </p:cNvPr>
          <p:cNvGrpSpPr/>
          <p:nvPr/>
        </p:nvGrpSpPr>
        <p:grpSpPr>
          <a:xfrm>
            <a:off x="8876363" y="1753021"/>
            <a:ext cx="2915587" cy="3351958"/>
            <a:chOff x="8876363" y="1613042"/>
            <a:chExt cx="2915587" cy="3351958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43413F47-04A5-F119-9566-6C192EE65567}"/>
                </a:ext>
              </a:extLst>
            </p:cNvPr>
            <p:cNvSpPr txBox="1"/>
            <p:nvPr/>
          </p:nvSpPr>
          <p:spPr>
            <a:xfrm>
              <a:off x="8876363" y="4257114"/>
              <a:ext cx="291558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s-CL" sz="4000" dirty="0">
                  <a:solidFill>
                    <a:schemeClr val="bg1"/>
                  </a:solidFill>
                  <a:latin typeface="Baguet Script" panose="00000500000000000000" pitchFamily="2" charset="0"/>
                </a:rPr>
                <a:t>Nos vemos</a:t>
              </a:r>
            </a:p>
          </p:txBody>
        </p:sp>
        <p:pic>
          <p:nvPicPr>
            <p:cNvPr id="3" name="Picture 2" descr="Portal de pagos AIEP">
              <a:extLst>
                <a:ext uri="{FF2B5EF4-FFF2-40B4-BE49-F238E27FC236}">
                  <a16:creationId xmlns:a16="http://schemas.microsoft.com/office/drawing/2014/main" id="{705A8339-8DEC-FBB1-064B-CD16E5F80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3240" y="1613042"/>
              <a:ext cx="2017575" cy="264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56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7202"/>
              </p:ext>
            </p:extLst>
          </p:nvPr>
        </p:nvGraphicFramePr>
        <p:xfrm>
          <a:off x="797234" y="1861634"/>
          <a:ext cx="2456543" cy="327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Objetivos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Análisis de datos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Extracción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4" name="Gráfico 33" descr="Signo de intercalación hacia la derecha con relleno sólido">
            <a:extLst>
              <a:ext uri="{FF2B5EF4-FFF2-40B4-BE49-F238E27FC236}">
                <a16:creationId xmlns:a16="http://schemas.microsoft.com/office/drawing/2014/main" id="{2BA6504B-3773-DC82-D965-2F3B399015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1212" y="4285353"/>
            <a:ext cx="252000" cy="252000"/>
          </a:xfrm>
          <a:prstGeom prst="rect">
            <a:avLst/>
          </a:prstGeom>
        </p:spPr>
      </p:pic>
      <p:pic>
        <p:nvPicPr>
          <p:cNvPr id="35" name="Gráfico 34" descr="Signo de intercalación hacia la derecha con relleno sólido">
            <a:extLst>
              <a:ext uri="{FF2B5EF4-FFF2-40B4-BE49-F238E27FC236}">
                <a16:creationId xmlns:a16="http://schemas.microsoft.com/office/drawing/2014/main" id="{D098962B-DBB1-12DA-5671-AB3FCBF8E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811926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25" name="Gráfico 24" descr="Base de datos con relleno sólido">
            <a:extLst>
              <a:ext uri="{FF2B5EF4-FFF2-40B4-BE49-F238E27FC236}">
                <a16:creationId xmlns:a16="http://schemas.microsoft.com/office/drawing/2014/main" id="{AA26D67C-C7BF-944D-1AC2-84B1CD97E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6464" y="4742665"/>
            <a:ext cx="252000" cy="252000"/>
          </a:xfrm>
          <a:prstGeom prst="rect">
            <a:avLst/>
          </a:prstGeom>
        </p:spPr>
      </p:pic>
      <p:pic>
        <p:nvPicPr>
          <p:cNvPr id="30" name="Gráfico 29" descr="Gráfico de barras con relleno sólido">
            <a:extLst>
              <a:ext uri="{FF2B5EF4-FFF2-40B4-BE49-F238E27FC236}">
                <a16:creationId xmlns:a16="http://schemas.microsoft.com/office/drawing/2014/main" id="{A53CECF4-CACB-E7D0-392B-7B036B640E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464" y="4307427"/>
            <a:ext cx="252000" cy="252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40" name="Gráfico 39" descr="Lista de comprobación con relleno sólido">
            <a:extLst>
              <a:ext uri="{FF2B5EF4-FFF2-40B4-BE49-F238E27FC236}">
                <a16:creationId xmlns:a16="http://schemas.microsoft.com/office/drawing/2014/main" id="{57B0D3EA-CCD4-F63F-D3B4-3396846EF3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9443" y="3816807"/>
            <a:ext cx="252000" cy="252000"/>
          </a:xfrm>
          <a:prstGeom prst="rect">
            <a:avLst/>
          </a:prstGeom>
        </p:spPr>
      </p:pic>
      <p:pic>
        <p:nvPicPr>
          <p:cNvPr id="41" name="Gráfico 40" descr="Signo de intercalación hacia la derecha con relleno sólido">
            <a:extLst>
              <a:ext uri="{FF2B5EF4-FFF2-40B4-BE49-F238E27FC236}">
                <a16:creationId xmlns:a16="http://schemas.microsoft.com/office/drawing/2014/main" id="{9F7887B1-9891-0B6E-5615-C80DC72FE9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4742665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76" name="Gráfico 3075">
            <a:extLst>
              <a:ext uri="{FF2B5EF4-FFF2-40B4-BE49-F238E27FC236}">
                <a16:creationId xmlns:a16="http://schemas.microsoft.com/office/drawing/2014/main" id="{01B394B2-92E2-E0CC-ACD4-F0C266CF5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614370"/>
              </p:ext>
            </p:extLst>
          </p:nvPr>
        </p:nvGraphicFramePr>
        <p:xfrm>
          <a:off x="3877120" y="2437442"/>
          <a:ext cx="3900024" cy="129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3077" name="CuadroTexto 3076">
            <a:extLst>
              <a:ext uri="{FF2B5EF4-FFF2-40B4-BE49-F238E27FC236}">
                <a16:creationId xmlns:a16="http://schemas.microsoft.com/office/drawing/2014/main" id="{A5623B7F-08D4-3651-6DCF-DCAE91A4FC07}"/>
              </a:ext>
            </a:extLst>
          </p:cNvPr>
          <p:cNvSpPr txBox="1"/>
          <p:nvPr/>
        </p:nvSpPr>
        <p:spPr>
          <a:xfrm>
            <a:off x="4937068" y="2034074"/>
            <a:ext cx="150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002245"/>
                </a:solidFill>
                <a:latin typeface="Akrobat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Programas</a:t>
            </a:r>
            <a:endParaRPr lang="es-CL" b="1" dirty="0">
              <a:solidFill>
                <a:srgbClr val="002245"/>
              </a:solidFill>
              <a:latin typeface="Akrobat" panose="00000600000000000000" pitchFamily="50" charset="0"/>
            </a:endParaRPr>
          </a:p>
        </p:txBody>
      </p:sp>
      <p:sp>
        <p:nvSpPr>
          <p:cNvPr id="3079" name="CuadroTexto 3078">
            <a:extLst>
              <a:ext uri="{FF2B5EF4-FFF2-40B4-BE49-F238E27FC236}">
                <a16:creationId xmlns:a16="http://schemas.microsoft.com/office/drawing/2014/main" id="{CE993210-7B5A-A9BD-C382-709BD357105C}"/>
              </a:ext>
            </a:extLst>
          </p:cNvPr>
          <p:cNvSpPr txBox="1"/>
          <p:nvPr/>
        </p:nvSpPr>
        <p:spPr>
          <a:xfrm>
            <a:off x="9172415" y="1978907"/>
            <a:ext cx="1860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002245"/>
                </a:solidFill>
                <a:latin typeface="Akrobat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Grupos de interés</a:t>
            </a:r>
            <a:endParaRPr lang="es-CL" b="1" dirty="0">
              <a:solidFill>
                <a:srgbClr val="002245"/>
              </a:solidFill>
              <a:latin typeface="Akrobat" panose="00000600000000000000" pitchFamily="50" charset="0"/>
            </a:endParaRPr>
          </a:p>
        </p:txBody>
      </p:sp>
      <p:sp>
        <p:nvSpPr>
          <p:cNvPr id="3080" name="CuadroTexto 3079">
            <a:extLst>
              <a:ext uri="{FF2B5EF4-FFF2-40B4-BE49-F238E27FC236}">
                <a16:creationId xmlns:a16="http://schemas.microsoft.com/office/drawing/2014/main" id="{8BFE52DE-898B-3EF4-B5C7-67917A2C55DE}"/>
              </a:ext>
            </a:extLst>
          </p:cNvPr>
          <p:cNvSpPr txBox="1"/>
          <p:nvPr/>
        </p:nvSpPr>
        <p:spPr>
          <a:xfrm>
            <a:off x="3919538" y="4352687"/>
            <a:ext cx="2823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002245"/>
                </a:solidFill>
                <a:latin typeface="Akrobat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Ámbitos de contribución</a:t>
            </a:r>
            <a:endParaRPr lang="es-CL" b="1" dirty="0">
              <a:solidFill>
                <a:srgbClr val="002245"/>
              </a:solidFill>
              <a:latin typeface="Akrobat" panose="00000600000000000000" pitchFamily="50" charset="0"/>
            </a:endParaRPr>
          </a:p>
        </p:txBody>
      </p:sp>
      <p:graphicFrame>
        <p:nvGraphicFramePr>
          <p:cNvPr id="3082" name="Gráfico 3081">
            <a:extLst>
              <a:ext uri="{FF2B5EF4-FFF2-40B4-BE49-F238E27FC236}">
                <a16:creationId xmlns:a16="http://schemas.microsoft.com/office/drawing/2014/main" id="{236CAB1E-1835-38CD-4577-3047E4F884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907447"/>
              </p:ext>
            </p:extLst>
          </p:nvPr>
        </p:nvGraphicFramePr>
        <p:xfrm>
          <a:off x="3135491" y="4577263"/>
          <a:ext cx="3900024" cy="1689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graphicFrame>
        <p:nvGraphicFramePr>
          <p:cNvPr id="3083" name="Gráfico 3082">
            <a:extLst>
              <a:ext uri="{FF2B5EF4-FFF2-40B4-BE49-F238E27FC236}">
                <a16:creationId xmlns:a16="http://schemas.microsoft.com/office/drawing/2014/main" id="{4F63062B-7B5F-7E74-2305-0537DADE90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159123"/>
              </p:ext>
            </p:extLst>
          </p:nvPr>
        </p:nvGraphicFramePr>
        <p:xfrm>
          <a:off x="7894689" y="2409605"/>
          <a:ext cx="3900024" cy="129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9569" y="2447232"/>
            <a:ext cx="498551" cy="498551"/>
          </a:xfrm>
          <a:prstGeom prst="rect">
            <a:avLst/>
          </a:prstGeom>
        </p:spPr>
      </p:pic>
      <p:grpSp>
        <p:nvGrpSpPr>
          <p:cNvPr id="3097" name="Grupo 3096">
            <a:extLst>
              <a:ext uri="{FF2B5EF4-FFF2-40B4-BE49-F238E27FC236}">
                <a16:creationId xmlns:a16="http://schemas.microsoft.com/office/drawing/2014/main" id="{D832522E-BEEC-C345-0B84-6F738A0017EE}"/>
              </a:ext>
            </a:extLst>
          </p:cNvPr>
          <p:cNvGrpSpPr/>
          <p:nvPr/>
        </p:nvGrpSpPr>
        <p:grpSpPr>
          <a:xfrm>
            <a:off x="3877120" y="527006"/>
            <a:ext cx="7947334" cy="1165725"/>
            <a:chOff x="3877120" y="527006"/>
            <a:chExt cx="7947334" cy="1165725"/>
          </a:xfrm>
        </p:grpSpPr>
        <p:grpSp>
          <p:nvGrpSpPr>
            <p:cNvPr id="3092" name="Grupo 3091">
              <a:extLst>
                <a:ext uri="{FF2B5EF4-FFF2-40B4-BE49-F238E27FC236}">
                  <a16:creationId xmlns:a16="http://schemas.microsoft.com/office/drawing/2014/main" id="{6532E1B5-6E8A-D0B9-5B85-2C9CB45F2B4A}"/>
                </a:ext>
              </a:extLst>
            </p:cNvPr>
            <p:cNvGrpSpPr/>
            <p:nvPr/>
          </p:nvGrpSpPr>
          <p:grpSpPr>
            <a:xfrm>
              <a:off x="3877120" y="527006"/>
              <a:ext cx="7947334" cy="1165725"/>
              <a:chOff x="3539816" y="470275"/>
              <a:chExt cx="8920387" cy="1308454"/>
            </a:xfrm>
          </p:grpSpPr>
          <p:pic>
            <p:nvPicPr>
              <p:cNvPr id="3090" name="Imagen 3089" descr="Logotipo&#10;&#10;Descripción generada automáticamente con confianza media">
                <a:extLst>
                  <a:ext uri="{FF2B5EF4-FFF2-40B4-BE49-F238E27FC236}">
                    <a16:creationId xmlns:a16="http://schemas.microsoft.com/office/drawing/2014/main" id="{DBFEBE2A-86F2-0D0A-10CB-2E21E9AE5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991"/>
              <a:stretch/>
            </p:blipFill>
            <p:spPr>
              <a:xfrm>
                <a:off x="3539816" y="470275"/>
                <a:ext cx="4714875" cy="1308454"/>
              </a:xfrm>
              <a:prstGeom prst="rect">
                <a:avLst/>
              </a:prstGeom>
            </p:spPr>
          </p:pic>
          <p:pic>
            <p:nvPicPr>
              <p:cNvPr id="3091" name="Imagen 3090" descr="Logotipo&#10;&#10;Descripción generada automáticamente con confianza media">
                <a:extLst>
                  <a:ext uri="{FF2B5EF4-FFF2-40B4-BE49-F238E27FC236}">
                    <a16:creationId xmlns:a16="http://schemas.microsoft.com/office/drawing/2014/main" id="{252F83C9-2569-554F-1B47-84BC49EFBA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18" b="10940"/>
              <a:stretch/>
            </p:blipFill>
            <p:spPr>
              <a:xfrm>
                <a:off x="7745328" y="481389"/>
                <a:ext cx="4714875" cy="1216007"/>
              </a:xfrm>
              <a:prstGeom prst="rect">
                <a:avLst/>
              </a:prstGeom>
            </p:spPr>
          </p:pic>
        </p:grpSp>
        <p:sp>
          <p:nvSpPr>
            <p:cNvPr id="3093" name="Rectángulo 3092">
              <a:extLst>
                <a:ext uri="{FF2B5EF4-FFF2-40B4-BE49-F238E27FC236}">
                  <a16:creationId xmlns:a16="http://schemas.microsoft.com/office/drawing/2014/main" id="{7A58B6F2-744A-6F93-FD2B-AFC8B3178F98}"/>
                </a:ext>
              </a:extLst>
            </p:cNvPr>
            <p:cNvSpPr/>
            <p:nvPr/>
          </p:nvSpPr>
          <p:spPr>
            <a:xfrm>
              <a:off x="4669997" y="638175"/>
              <a:ext cx="606853" cy="1524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094" name="Rectángulo 3093">
              <a:extLst>
                <a:ext uri="{FF2B5EF4-FFF2-40B4-BE49-F238E27FC236}">
                  <a16:creationId xmlns:a16="http://schemas.microsoft.com/office/drawing/2014/main" id="{622524A8-8E39-FEBA-BE4D-8763F2EB0122}"/>
                </a:ext>
              </a:extLst>
            </p:cNvPr>
            <p:cNvSpPr/>
            <p:nvPr/>
          </p:nvSpPr>
          <p:spPr>
            <a:xfrm>
              <a:off x="6611725" y="667842"/>
              <a:ext cx="779675" cy="122733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095" name="Rectángulo 3094">
              <a:extLst>
                <a:ext uri="{FF2B5EF4-FFF2-40B4-BE49-F238E27FC236}">
                  <a16:creationId xmlns:a16="http://schemas.microsoft.com/office/drawing/2014/main" id="{F0DBE430-F64E-2721-3AD5-1427F32E7408}"/>
                </a:ext>
              </a:extLst>
            </p:cNvPr>
            <p:cNvSpPr/>
            <p:nvPr/>
          </p:nvSpPr>
          <p:spPr>
            <a:xfrm>
              <a:off x="10418874" y="616029"/>
              <a:ext cx="606853" cy="1524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096" name="Rectángulo 3095">
              <a:extLst>
                <a:ext uri="{FF2B5EF4-FFF2-40B4-BE49-F238E27FC236}">
                  <a16:creationId xmlns:a16="http://schemas.microsoft.com/office/drawing/2014/main" id="{A95DC55C-2ECE-4863-0D22-A42628E9A9FD}"/>
                </a:ext>
              </a:extLst>
            </p:cNvPr>
            <p:cNvSpPr/>
            <p:nvPr/>
          </p:nvSpPr>
          <p:spPr>
            <a:xfrm>
              <a:off x="8393988" y="616029"/>
              <a:ext cx="606853" cy="1524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3098" name="CuadroTexto 3097">
            <a:extLst>
              <a:ext uri="{FF2B5EF4-FFF2-40B4-BE49-F238E27FC236}">
                <a16:creationId xmlns:a16="http://schemas.microsoft.com/office/drawing/2014/main" id="{314DF566-F3F7-DF34-12AD-3BFEA0E70A5D}"/>
              </a:ext>
            </a:extLst>
          </p:cNvPr>
          <p:cNvSpPr txBox="1"/>
          <p:nvPr/>
        </p:nvSpPr>
        <p:spPr>
          <a:xfrm>
            <a:off x="8299214" y="4352806"/>
            <a:ext cx="2823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002245"/>
                </a:solidFill>
                <a:latin typeface="Akrobat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Impactos externos</a:t>
            </a:r>
            <a:endParaRPr lang="es-CL" b="1" dirty="0">
              <a:solidFill>
                <a:srgbClr val="002245"/>
              </a:solidFill>
              <a:latin typeface="Akrobat" panose="00000600000000000000" pitchFamily="50" charset="0"/>
            </a:endParaRPr>
          </a:p>
        </p:txBody>
      </p:sp>
      <p:graphicFrame>
        <p:nvGraphicFramePr>
          <p:cNvPr id="3100" name="Gráfico 3099">
            <a:extLst>
              <a:ext uri="{FF2B5EF4-FFF2-40B4-BE49-F238E27FC236}">
                <a16:creationId xmlns:a16="http://schemas.microsoft.com/office/drawing/2014/main" id="{0EF84053-5E26-B642-7D17-7FD92709B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04433"/>
              </p:ext>
            </p:extLst>
          </p:nvPr>
        </p:nvGraphicFramePr>
        <p:xfrm>
          <a:off x="6962776" y="4545993"/>
          <a:ext cx="5000624" cy="1689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pSp>
        <p:nvGrpSpPr>
          <p:cNvPr id="3103" name="Grupo 3102">
            <a:extLst>
              <a:ext uri="{FF2B5EF4-FFF2-40B4-BE49-F238E27FC236}">
                <a16:creationId xmlns:a16="http://schemas.microsoft.com/office/drawing/2014/main" id="{5D576D86-EBEA-4240-1799-7EA91BC4733E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3104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76091350-1653-54CD-B207-81D049678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5" name="CuadroTexto 3104">
              <a:extLst>
                <a:ext uri="{FF2B5EF4-FFF2-40B4-BE49-F238E27FC236}">
                  <a16:creationId xmlns:a16="http://schemas.microsoft.com/office/drawing/2014/main" id="{300E3EE4-B23D-CB23-7B7F-F2B8705CB92C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88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ángulo 3074">
            <a:extLst>
              <a:ext uri="{FF2B5EF4-FFF2-40B4-BE49-F238E27FC236}">
                <a16:creationId xmlns:a16="http://schemas.microsoft.com/office/drawing/2014/main" id="{B226604F-7C13-2A3F-CF6B-382FA170B893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50054"/>
              </p:ext>
            </p:extLst>
          </p:nvPr>
        </p:nvGraphicFramePr>
        <p:xfrm>
          <a:off x="797234" y="1861634"/>
          <a:ext cx="2456543" cy="421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Registro de 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1851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Crear iniciativa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20482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Objetivos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Análisis de datos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Extracción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3840259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4338706"/>
            <a:ext cx="252000" cy="252000"/>
          </a:xfrm>
          <a:prstGeom prst="rect">
            <a:avLst/>
          </a:prstGeom>
        </p:spPr>
      </p:pic>
      <p:pic>
        <p:nvPicPr>
          <p:cNvPr id="34" name="Gráfico 33" descr="Signo de intercalación hacia la derecha con relleno sólido">
            <a:extLst>
              <a:ext uri="{FF2B5EF4-FFF2-40B4-BE49-F238E27FC236}">
                <a16:creationId xmlns:a16="http://schemas.microsoft.com/office/drawing/2014/main" id="{2BA6504B-3773-DC82-D965-2F3B399015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895546" y="5250425"/>
            <a:ext cx="252000" cy="252000"/>
          </a:xfrm>
          <a:prstGeom prst="rect">
            <a:avLst/>
          </a:prstGeom>
        </p:spPr>
      </p:pic>
      <p:pic>
        <p:nvPicPr>
          <p:cNvPr id="35" name="Gráfico 34" descr="Signo de intercalación hacia la derecha con relleno sólido">
            <a:extLst>
              <a:ext uri="{FF2B5EF4-FFF2-40B4-BE49-F238E27FC236}">
                <a16:creationId xmlns:a16="http://schemas.microsoft.com/office/drawing/2014/main" id="{D098962B-DBB1-12DA-5671-AB3FCBF8E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4776998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3891633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25" name="Gráfico 24" descr="Base de datos con relleno sólido">
            <a:extLst>
              <a:ext uri="{FF2B5EF4-FFF2-40B4-BE49-F238E27FC236}">
                <a16:creationId xmlns:a16="http://schemas.microsoft.com/office/drawing/2014/main" id="{AA26D67C-C7BF-944D-1AC2-84B1CD97E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6464" y="5703178"/>
            <a:ext cx="252000" cy="252000"/>
          </a:xfrm>
          <a:prstGeom prst="rect">
            <a:avLst/>
          </a:prstGeom>
        </p:spPr>
      </p:pic>
      <p:pic>
        <p:nvPicPr>
          <p:cNvPr id="30" name="Gráfico 29" descr="Gráfico de barras con relleno sólido">
            <a:extLst>
              <a:ext uri="{FF2B5EF4-FFF2-40B4-BE49-F238E27FC236}">
                <a16:creationId xmlns:a16="http://schemas.microsoft.com/office/drawing/2014/main" id="{A53CECF4-CACB-E7D0-392B-7B036B640E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464" y="5267940"/>
            <a:ext cx="252000" cy="252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9443" y="4334147"/>
            <a:ext cx="252000" cy="252000"/>
          </a:xfrm>
          <a:prstGeom prst="rect">
            <a:avLst/>
          </a:prstGeom>
        </p:spPr>
      </p:pic>
      <p:pic>
        <p:nvPicPr>
          <p:cNvPr id="40" name="Gráfico 39" descr="Lista de comprobación con relleno sólido">
            <a:extLst>
              <a:ext uri="{FF2B5EF4-FFF2-40B4-BE49-F238E27FC236}">
                <a16:creationId xmlns:a16="http://schemas.microsoft.com/office/drawing/2014/main" id="{57B0D3EA-CCD4-F63F-D3B4-3396846EF3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9443" y="4777320"/>
            <a:ext cx="252000" cy="252000"/>
          </a:xfrm>
          <a:prstGeom prst="rect">
            <a:avLst/>
          </a:prstGeom>
        </p:spPr>
      </p:pic>
      <p:pic>
        <p:nvPicPr>
          <p:cNvPr id="41" name="Gráfico 40" descr="Signo de intercalación hacia la derecha con relleno sólido">
            <a:extLst>
              <a:ext uri="{FF2B5EF4-FFF2-40B4-BE49-F238E27FC236}">
                <a16:creationId xmlns:a16="http://schemas.microsoft.com/office/drawing/2014/main" id="{9F7887B1-9891-0B6E-5615-C80DC72FE9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5707737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áfico 43" descr="Agregar con relleno sólido">
            <a:extLst>
              <a:ext uri="{FF2B5EF4-FFF2-40B4-BE49-F238E27FC236}">
                <a16:creationId xmlns:a16="http://schemas.microsoft.com/office/drawing/2014/main" id="{9322F14A-9678-1CFB-0145-ABC4C5C2E2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7234" y="3401502"/>
            <a:ext cx="252000" cy="252000"/>
          </a:xfrm>
          <a:prstGeom prst="rect">
            <a:avLst/>
          </a:prstGeom>
        </p:spPr>
      </p:pic>
      <p:pic>
        <p:nvPicPr>
          <p:cNvPr id="46" name="Gráfico 45" descr="Portapapeles comprobado con relleno sólido">
            <a:extLst>
              <a:ext uri="{FF2B5EF4-FFF2-40B4-BE49-F238E27FC236}">
                <a16:creationId xmlns:a16="http://schemas.microsoft.com/office/drawing/2014/main" id="{BA215501-F64F-C1DC-ABD5-32D45A9B0BE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97234" y="2883319"/>
            <a:ext cx="252000" cy="252000"/>
          </a:xfrm>
          <a:prstGeom prst="rect">
            <a:avLst/>
          </a:prstGeom>
        </p:spPr>
      </p:pic>
      <p:graphicFrame>
        <p:nvGraphicFramePr>
          <p:cNvPr id="48" name="Tabla 48">
            <a:extLst>
              <a:ext uri="{FF2B5EF4-FFF2-40B4-BE49-F238E27FC236}">
                <a16:creationId xmlns:a16="http://schemas.microsoft.com/office/drawing/2014/main" id="{A99D23C6-0B27-4D3B-49A7-6C272D05A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60483"/>
              </p:ext>
            </p:extLst>
          </p:nvPr>
        </p:nvGraphicFramePr>
        <p:xfrm>
          <a:off x="4333427" y="1275904"/>
          <a:ext cx="6896560" cy="5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7940497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288858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5239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3016637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99739283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Nombre de iniciativa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Tipo de iniciativa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Año de ejecución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03385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754930"/>
                  </a:ext>
                </a:extLst>
              </a:tr>
            </a:tbl>
          </a:graphicData>
        </a:graphic>
      </p:graphicFrame>
      <p:pic>
        <p:nvPicPr>
          <p:cNvPr id="49" name="Gráfico 48" descr="Signo de intercalación hacia abajo con relleno sólido">
            <a:extLst>
              <a:ext uri="{FF2B5EF4-FFF2-40B4-BE49-F238E27FC236}">
                <a16:creationId xmlns:a16="http://schemas.microsoft.com/office/drawing/2014/main" id="{9190C879-1B61-BE40-E943-420A8489F87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893644" y="1611093"/>
            <a:ext cx="252000" cy="252000"/>
          </a:xfrm>
          <a:prstGeom prst="rect">
            <a:avLst/>
          </a:prstGeom>
        </p:spPr>
      </p:pic>
      <p:graphicFrame>
        <p:nvGraphicFramePr>
          <p:cNvPr id="50" name="Tabla 49">
            <a:extLst>
              <a:ext uri="{FF2B5EF4-FFF2-40B4-BE49-F238E27FC236}">
                <a16:creationId xmlns:a16="http://schemas.microsoft.com/office/drawing/2014/main" id="{139D72A7-B1F0-6626-C28A-BA617DD8F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29103"/>
              </p:ext>
            </p:extLst>
          </p:nvPr>
        </p:nvGraphicFramePr>
        <p:xfrm>
          <a:off x="4333428" y="2028145"/>
          <a:ext cx="6896560" cy="85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0897">
                  <a:extLst>
                    <a:ext uri="{9D8B030D-6E8A-4147-A177-3AD203B41FA5}">
                      <a16:colId xmlns:a16="http://schemas.microsoft.com/office/drawing/2014/main" val="3034296709"/>
                    </a:ext>
                  </a:extLst>
                </a:gridCol>
                <a:gridCol w="214766">
                  <a:extLst>
                    <a:ext uri="{9D8B030D-6E8A-4147-A177-3AD203B41FA5}">
                      <a16:colId xmlns:a16="http://schemas.microsoft.com/office/drawing/2014/main" val="760260229"/>
                    </a:ext>
                  </a:extLst>
                </a:gridCol>
                <a:gridCol w="3340897">
                  <a:extLst>
                    <a:ext uri="{9D8B030D-6E8A-4147-A177-3AD203B41FA5}">
                      <a16:colId xmlns:a16="http://schemas.microsoft.com/office/drawing/2014/main" val="166852062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Pertinencia local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Pertinencia territorial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228894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9520905"/>
                  </a:ext>
                </a:extLst>
              </a:tr>
            </a:tbl>
          </a:graphicData>
        </a:graphic>
      </p:graphicFrame>
      <p:graphicFrame>
        <p:nvGraphicFramePr>
          <p:cNvPr id="52" name="Tabla 48">
            <a:extLst>
              <a:ext uri="{FF2B5EF4-FFF2-40B4-BE49-F238E27FC236}">
                <a16:creationId xmlns:a16="http://schemas.microsoft.com/office/drawing/2014/main" id="{76D60E99-1B11-A981-E853-F5CF0977B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16910"/>
              </p:ext>
            </p:extLst>
          </p:nvPr>
        </p:nvGraphicFramePr>
        <p:xfrm>
          <a:off x="4321592" y="3153636"/>
          <a:ext cx="6884718" cy="5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609">
                  <a:extLst>
                    <a:ext uri="{9D8B030D-6E8A-4147-A177-3AD203B41FA5}">
                      <a16:colId xmlns:a16="http://schemas.microsoft.com/office/drawing/2014/main" val="2794049749"/>
                    </a:ext>
                  </a:extLst>
                </a:gridCol>
                <a:gridCol w="256261">
                  <a:extLst>
                    <a:ext uri="{9D8B030D-6E8A-4147-A177-3AD203B41FA5}">
                      <a16:colId xmlns:a16="http://schemas.microsoft.com/office/drawing/2014/main" val="1032888582"/>
                    </a:ext>
                  </a:extLst>
                </a:gridCol>
                <a:gridCol w="1311092">
                  <a:extLst>
                    <a:ext uri="{9D8B030D-6E8A-4147-A177-3AD203B41FA5}">
                      <a16:colId xmlns:a16="http://schemas.microsoft.com/office/drawing/2014/main" val="452399891"/>
                    </a:ext>
                  </a:extLst>
                </a:gridCol>
                <a:gridCol w="256261">
                  <a:extLst>
                    <a:ext uri="{9D8B030D-6E8A-4147-A177-3AD203B41FA5}">
                      <a16:colId xmlns:a16="http://schemas.microsoft.com/office/drawing/2014/main" val="1230166372"/>
                    </a:ext>
                  </a:extLst>
                </a:gridCol>
                <a:gridCol w="1469656">
                  <a:extLst>
                    <a:ext uri="{9D8B030D-6E8A-4147-A177-3AD203B41FA5}">
                      <a16:colId xmlns:a16="http://schemas.microsoft.com/office/drawing/2014/main" val="997392836"/>
                    </a:ext>
                  </a:extLst>
                </a:gridCol>
                <a:gridCol w="256261">
                  <a:extLst>
                    <a:ext uri="{9D8B030D-6E8A-4147-A177-3AD203B41FA5}">
                      <a16:colId xmlns:a16="http://schemas.microsoft.com/office/drawing/2014/main" val="3070238245"/>
                    </a:ext>
                  </a:extLst>
                </a:gridCol>
                <a:gridCol w="1805578">
                  <a:extLst>
                    <a:ext uri="{9D8B030D-6E8A-4147-A177-3AD203B41FA5}">
                      <a16:colId xmlns:a16="http://schemas.microsoft.com/office/drawing/2014/main" val="11074162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Sede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Escuela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Carrera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latin typeface="Akrobat Black" panose="00000A00000000000000" pitchFamily="50" charset="0"/>
                        </a:rPr>
                        <a:t>Ámbito de contribución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03385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754930"/>
                  </a:ext>
                </a:extLst>
              </a:tr>
            </a:tbl>
          </a:graphicData>
        </a:graphic>
      </p:graphicFrame>
      <p:graphicFrame>
        <p:nvGraphicFramePr>
          <p:cNvPr id="53" name="Tabla 48">
            <a:extLst>
              <a:ext uri="{FF2B5EF4-FFF2-40B4-BE49-F238E27FC236}">
                <a16:creationId xmlns:a16="http://schemas.microsoft.com/office/drawing/2014/main" id="{AF15FE38-1070-D261-B3A0-CAC9B15D8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77869"/>
              </p:ext>
            </p:extLst>
          </p:nvPr>
        </p:nvGraphicFramePr>
        <p:xfrm>
          <a:off x="4321590" y="4300019"/>
          <a:ext cx="6896559" cy="5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509">
                  <a:extLst>
                    <a:ext uri="{9D8B030D-6E8A-4147-A177-3AD203B41FA5}">
                      <a16:colId xmlns:a16="http://schemas.microsoft.com/office/drawing/2014/main" val="438999124"/>
                    </a:ext>
                  </a:extLst>
                </a:gridCol>
                <a:gridCol w="245866">
                  <a:extLst>
                    <a:ext uri="{9D8B030D-6E8A-4147-A177-3AD203B41FA5}">
                      <a16:colId xmlns:a16="http://schemas.microsoft.com/office/drawing/2014/main" val="738898038"/>
                    </a:ext>
                  </a:extLst>
                </a:gridCol>
                <a:gridCol w="1724509">
                  <a:extLst>
                    <a:ext uri="{9D8B030D-6E8A-4147-A177-3AD203B41FA5}">
                      <a16:colId xmlns:a16="http://schemas.microsoft.com/office/drawing/2014/main" val="2794049749"/>
                    </a:ext>
                  </a:extLst>
                </a:gridCol>
                <a:gridCol w="245866">
                  <a:extLst>
                    <a:ext uri="{9D8B030D-6E8A-4147-A177-3AD203B41FA5}">
                      <a16:colId xmlns:a16="http://schemas.microsoft.com/office/drawing/2014/main" val="1032888582"/>
                    </a:ext>
                  </a:extLst>
                </a:gridCol>
                <a:gridCol w="1478151">
                  <a:extLst>
                    <a:ext uri="{9D8B030D-6E8A-4147-A177-3AD203B41FA5}">
                      <a16:colId xmlns:a16="http://schemas.microsoft.com/office/drawing/2014/main" val="452399891"/>
                    </a:ext>
                  </a:extLst>
                </a:gridCol>
                <a:gridCol w="245866">
                  <a:extLst>
                    <a:ext uri="{9D8B030D-6E8A-4147-A177-3AD203B41FA5}">
                      <a16:colId xmlns:a16="http://schemas.microsoft.com/office/drawing/2014/main" val="1230166372"/>
                    </a:ext>
                  </a:extLst>
                </a:gridCol>
                <a:gridCol w="1231792">
                  <a:extLst>
                    <a:ext uri="{9D8B030D-6E8A-4147-A177-3AD203B41FA5}">
                      <a16:colId xmlns:a16="http://schemas.microsoft.com/office/drawing/2014/main" val="99739283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Mecanismo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Tipo de actividad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Convenios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Territorio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03385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754930"/>
                  </a:ext>
                </a:extLst>
              </a:tr>
            </a:tbl>
          </a:graphicData>
        </a:graphic>
      </p:graphicFrame>
      <p:pic>
        <p:nvPicPr>
          <p:cNvPr id="54" name="Gráfico 53" descr="Signo de intercalación hacia abajo con relleno sólido">
            <a:extLst>
              <a:ext uri="{FF2B5EF4-FFF2-40B4-BE49-F238E27FC236}">
                <a16:creationId xmlns:a16="http://schemas.microsoft.com/office/drawing/2014/main" id="{F7C4A218-5FA1-3013-A3BC-2E2CE9546FD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912444" y="1592024"/>
            <a:ext cx="252000" cy="252000"/>
          </a:xfrm>
          <a:prstGeom prst="rect">
            <a:avLst/>
          </a:prstGeom>
        </p:spPr>
      </p:pic>
      <p:pic>
        <p:nvPicPr>
          <p:cNvPr id="55" name="Gráfico 54" descr="Signo de intercalación hacia abajo con relleno sólido">
            <a:extLst>
              <a:ext uri="{FF2B5EF4-FFF2-40B4-BE49-F238E27FC236}">
                <a16:creationId xmlns:a16="http://schemas.microsoft.com/office/drawing/2014/main" id="{63E327D6-04A5-694C-1A41-45E6F0E58D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60699" y="3411285"/>
            <a:ext cx="252000" cy="252000"/>
          </a:xfrm>
          <a:prstGeom prst="rect">
            <a:avLst/>
          </a:prstGeom>
        </p:spPr>
      </p:pic>
      <p:pic>
        <p:nvPicPr>
          <p:cNvPr id="56" name="Gráfico 55" descr="Signo de intercalación hacia abajo con relleno sólido">
            <a:extLst>
              <a:ext uri="{FF2B5EF4-FFF2-40B4-BE49-F238E27FC236}">
                <a16:creationId xmlns:a16="http://schemas.microsoft.com/office/drawing/2014/main" id="{8D8257C0-6297-22C4-56E1-7A6E60D226A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16727" y="3442477"/>
            <a:ext cx="252000" cy="252000"/>
          </a:xfrm>
          <a:prstGeom prst="rect">
            <a:avLst/>
          </a:prstGeom>
        </p:spPr>
      </p:pic>
      <p:pic>
        <p:nvPicPr>
          <p:cNvPr id="57" name="Gráfico 56" descr="Signo de intercalación hacia abajo con relleno sólido">
            <a:extLst>
              <a:ext uri="{FF2B5EF4-FFF2-40B4-BE49-F238E27FC236}">
                <a16:creationId xmlns:a16="http://schemas.microsoft.com/office/drawing/2014/main" id="{981937F0-2DD0-13D5-378B-C6C7FDCD7DD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54795" y="3461478"/>
            <a:ext cx="252000" cy="252000"/>
          </a:xfrm>
          <a:prstGeom prst="rect">
            <a:avLst/>
          </a:prstGeom>
        </p:spPr>
      </p:pic>
      <p:pic>
        <p:nvPicPr>
          <p:cNvPr id="58" name="Gráfico 57" descr="Signo de intercalación hacia abajo con relleno sólido">
            <a:extLst>
              <a:ext uri="{FF2B5EF4-FFF2-40B4-BE49-F238E27FC236}">
                <a16:creationId xmlns:a16="http://schemas.microsoft.com/office/drawing/2014/main" id="{1B2F0921-BA1F-E121-050E-0B8A333844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903294" y="3489868"/>
            <a:ext cx="252000" cy="252000"/>
          </a:xfrm>
          <a:prstGeom prst="rect">
            <a:avLst/>
          </a:prstGeom>
        </p:spPr>
      </p:pic>
      <p:pic>
        <p:nvPicPr>
          <p:cNvPr id="59" name="Gráfico 58" descr="Signo de intercalación hacia abajo con relleno sólido">
            <a:extLst>
              <a:ext uri="{FF2B5EF4-FFF2-40B4-BE49-F238E27FC236}">
                <a16:creationId xmlns:a16="http://schemas.microsoft.com/office/drawing/2014/main" id="{A1FA5466-9B02-E119-CD6E-0DA50D73CE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738482" y="4590731"/>
            <a:ext cx="252000" cy="252000"/>
          </a:xfrm>
          <a:prstGeom prst="rect">
            <a:avLst/>
          </a:prstGeom>
        </p:spPr>
      </p:pic>
      <p:pic>
        <p:nvPicPr>
          <p:cNvPr id="60" name="Gráfico 59" descr="Signo de intercalación hacia abajo con relleno sólido">
            <a:extLst>
              <a:ext uri="{FF2B5EF4-FFF2-40B4-BE49-F238E27FC236}">
                <a16:creationId xmlns:a16="http://schemas.microsoft.com/office/drawing/2014/main" id="{DBE43655-B442-4E32-089C-EB441462A4B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64006" y="4646339"/>
            <a:ext cx="252000" cy="252000"/>
          </a:xfrm>
          <a:prstGeom prst="rect">
            <a:avLst/>
          </a:prstGeom>
        </p:spPr>
      </p:pic>
      <p:pic>
        <p:nvPicPr>
          <p:cNvPr id="61" name="Gráfico 60" descr="Signo de intercalación hacia abajo con relleno sólido">
            <a:extLst>
              <a:ext uri="{FF2B5EF4-FFF2-40B4-BE49-F238E27FC236}">
                <a16:creationId xmlns:a16="http://schemas.microsoft.com/office/drawing/2014/main" id="{CB00DC1D-9E31-EC30-2407-6A6994BD7A9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371891" y="4590731"/>
            <a:ext cx="252000" cy="252000"/>
          </a:xfrm>
          <a:prstGeom prst="rect">
            <a:avLst/>
          </a:prstGeom>
        </p:spPr>
      </p:pic>
      <p:pic>
        <p:nvPicPr>
          <p:cNvPr id="62" name="Gráfico 61" descr="Signo de intercalación hacia abajo con relleno sólido">
            <a:extLst>
              <a:ext uri="{FF2B5EF4-FFF2-40B4-BE49-F238E27FC236}">
                <a16:creationId xmlns:a16="http://schemas.microsoft.com/office/drawing/2014/main" id="{AA45E3FC-49F4-8D6E-791D-CCC37B96F6C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954312" y="4599179"/>
            <a:ext cx="252000" cy="252000"/>
          </a:xfrm>
          <a:prstGeom prst="rect">
            <a:avLst/>
          </a:prstGeom>
        </p:spPr>
      </p:pic>
      <p:graphicFrame>
        <p:nvGraphicFramePr>
          <p:cNvPr id="63" name="Tabla 48">
            <a:extLst>
              <a:ext uri="{FF2B5EF4-FFF2-40B4-BE49-F238E27FC236}">
                <a16:creationId xmlns:a16="http://schemas.microsoft.com/office/drawing/2014/main" id="{47A2101F-6C9F-6940-F1BF-42C918CF5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855345"/>
              </p:ext>
            </p:extLst>
          </p:nvPr>
        </p:nvGraphicFramePr>
        <p:xfrm>
          <a:off x="4315726" y="5107008"/>
          <a:ext cx="6896560" cy="5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7940497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288858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523998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3016637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99739283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País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Región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Comuna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03385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754930"/>
                  </a:ext>
                </a:extLst>
              </a:tr>
            </a:tbl>
          </a:graphicData>
        </a:graphic>
      </p:graphicFrame>
      <p:pic>
        <p:nvPicPr>
          <p:cNvPr id="3072" name="Gráfico 3071" descr="Signo de intercalación hacia abajo con relleno sólido">
            <a:extLst>
              <a:ext uri="{FF2B5EF4-FFF2-40B4-BE49-F238E27FC236}">
                <a16:creationId xmlns:a16="http://schemas.microsoft.com/office/drawing/2014/main" id="{8D1FB900-F890-9AF2-6A77-EB21ADC6BFA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60251" y="5406168"/>
            <a:ext cx="252000" cy="252000"/>
          </a:xfrm>
          <a:prstGeom prst="rect">
            <a:avLst/>
          </a:prstGeom>
        </p:spPr>
      </p:pic>
      <p:pic>
        <p:nvPicPr>
          <p:cNvPr id="3073" name="Gráfico 3072" descr="Signo de intercalación hacia abajo con relleno sólido">
            <a:extLst>
              <a:ext uri="{FF2B5EF4-FFF2-40B4-BE49-F238E27FC236}">
                <a16:creationId xmlns:a16="http://schemas.microsoft.com/office/drawing/2014/main" id="{96D19CFB-399F-54E8-DF0A-CB3366675C6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905576" y="5406168"/>
            <a:ext cx="252000" cy="252000"/>
          </a:xfrm>
          <a:prstGeom prst="rect">
            <a:avLst/>
          </a:prstGeom>
        </p:spPr>
      </p:pic>
      <p:pic>
        <p:nvPicPr>
          <p:cNvPr id="3074" name="Gráfico 3073" descr="Signo de intercalación hacia abajo con relleno sólido">
            <a:extLst>
              <a:ext uri="{FF2B5EF4-FFF2-40B4-BE49-F238E27FC236}">
                <a16:creationId xmlns:a16="http://schemas.microsoft.com/office/drawing/2014/main" id="{5886270D-DDAD-91A7-B14C-974B63D11DB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948447" y="5406168"/>
            <a:ext cx="252000" cy="252000"/>
          </a:xfrm>
          <a:prstGeom prst="rect">
            <a:avLst/>
          </a:prstGeom>
        </p:spPr>
      </p:pic>
      <p:pic>
        <p:nvPicPr>
          <p:cNvPr id="3079" name="Imagen 3078">
            <a:extLst>
              <a:ext uri="{FF2B5EF4-FFF2-40B4-BE49-F238E27FC236}">
                <a16:creationId xmlns:a16="http://schemas.microsoft.com/office/drawing/2014/main" id="{0122100A-134D-3257-30E3-A65AB140D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153" y="6249176"/>
            <a:ext cx="2524125" cy="466725"/>
          </a:xfrm>
          <a:prstGeom prst="rect">
            <a:avLst/>
          </a:prstGeom>
        </p:spPr>
      </p:pic>
      <p:sp>
        <p:nvSpPr>
          <p:cNvPr id="3080" name="CuadroTexto 3079">
            <a:extLst>
              <a:ext uri="{FF2B5EF4-FFF2-40B4-BE49-F238E27FC236}">
                <a16:creationId xmlns:a16="http://schemas.microsoft.com/office/drawing/2014/main" id="{7275D832-9E78-D85A-17D8-1AFFDC3D8A79}"/>
              </a:ext>
            </a:extLst>
          </p:cNvPr>
          <p:cNvSpPr txBox="1"/>
          <p:nvPr/>
        </p:nvSpPr>
        <p:spPr>
          <a:xfrm>
            <a:off x="3797695" y="5407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krobat Black" panose="00000A00000000000000" pitchFamily="50" charset="0"/>
              </a:rPr>
              <a:t>Sección 1 – antecedentes generales</a:t>
            </a:r>
          </a:p>
        </p:txBody>
      </p:sp>
      <p:grpSp>
        <p:nvGrpSpPr>
          <p:cNvPr id="3081" name="Grupo 3080">
            <a:extLst>
              <a:ext uri="{FF2B5EF4-FFF2-40B4-BE49-F238E27FC236}">
                <a16:creationId xmlns:a16="http://schemas.microsoft.com/office/drawing/2014/main" id="{707DE7C6-3CF1-59F2-58A4-F0544B2601F4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3082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C85A2E7C-1737-2CBC-81CD-75F8419BA9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83" name="CuadroTexto 3082">
              <a:extLst>
                <a:ext uri="{FF2B5EF4-FFF2-40B4-BE49-F238E27FC236}">
                  <a16:creationId xmlns:a16="http://schemas.microsoft.com/office/drawing/2014/main" id="{8D02AAA3-FC72-D777-A001-FD4B6A584B7D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63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ángulo 3074">
            <a:extLst>
              <a:ext uri="{FF2B5EF4-FFF2-40B4-BE49-F238E27FC236}">
                <a16:creationId xmlns:a16="http://schemas.microsoft.com/office/drawing/2014/main" id="{B226604F-7C13-2A3F-CF6B-382FA170B893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/>
        </p:nvGraphicFramePr>
        <p:xfrm>
          <a:off x="797234" y="1861634"/>
          <a:ext cx="2456543" cy="421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Registro de 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1851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Crear iniciativa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20482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Objetivos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Análisis de datos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Extracción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3840259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4338706"/>
            <a:ext cx="252000" cy="252000"/>
          </a:xfrm>
          <a:prstGeom prst="rect">
            <a:avLst/>
          </a:prstGeom>
        </p:spPr>
      </p:pic>
      <p:pic>
        <p:nvPicPr>
          <p:cNvPr id="34" name="Gráfico 33" descr="Signo de intercalación hacia la derecha con relleno sólido">
            <a:extLst>
              <a:ext uri="{FF2B5EF4-FFF2-40B4-BE49-F238E27FC236}">
                <a16:creationId xmlns:a16="http://schemas.microsoft.com/office/drawing/2014/main" id="{2BA6504B-3773-DC82-D965-2F3B399015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895546" y="5250425"/>
            <a:ext cx="252000" cy="252000"/>
          </a:xfrm>
          <a:prstGeom prst="rect">
            <a:avLst/>
          </a:prstGeom>
        </p:spPr>
      </p:pic>
      <p:pic>
        <p:nvPicPr>
          <p:cNvPr id="35" name="Gráfico 34" descr="Signo de intercalación hacia la derecha con relleno sólido">
            <a:extLst>
              <a:ext uri="{FF2B5EF4-FFF2-40B4-BE49-F238E27FC236}">
                <a16:creationId xmlns:a16="http://schemas.microsoft.com/office/drawing/2014/main" id="{D098962B-DBB1-12DA-5671-AB3FCBF8E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4776998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3891633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25" name="Gráfico 24" descr="Base de datos con relleno sólido">
            <a:extLst>
              <a:ext uri="{FF2B5EF4-FFF2-40B4-BE49-F238E27FC236}">
                <a16:creationId xmlns:a16="http://schemas.microsoft.com/office/drawing/2014/main" id="{AA26D67C-C7BF-944D-1AC2-84B1CD97E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6464" y="5703178"/>
            <a:ext cx="252000" cy="252000"/>
          </a:xfrm>
          <a:prstGeom prst="rect">
            <a:avLst/>
          </a:prstGeom>
        </p:spPr>
      </p:pic>
      <p:pic>
        <p:nvPicPr>
          <p:cNvPr id="30" name="Gráfico 29" descr="Gráfico de barras con relleno sólido">
            <a:extLst>
              <a:ext uri="{FF2B5EF4-FFF2-40B4-BE49-F238E27FC236}">
                <a16:creationId xmlns:a16="http://schemas.microsoft.com/office/drawing/2014/main" id="{A53CECF4-CACB-E7D0-392B-7B036B640E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464" y="5267940"/>
            <a:ext cx="252000" cy="252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9443" y="4334147"/>
            <a:ext cx="252000" cy="252000"/>
          </a:xfrm>
          <a:prstGeom prst="rect">
            <a:avLst/>
          </a:prstGeom>
        </p:spPr>
      </p:pic>
      <p:pic>
        <p:nvPicPr>
          <p:cNvPr id="40" name="Gráfico 39" descr="Lista de comprobación con relleno sólido">
            <a:extLst>
              <a:ext uri="{FF2B5EF4-FFF2-40B4-BE49-F238E27FC236}">
                <a16:creationId xmlns:a16="http://schemas.microsoft.com/office/drawing/2014/main" id="{57B0D3EA-CCD4-F63F-D3B4-3396846EF3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9443" y="4777320"/>
            <a:ext cx="252000" cy="252000"/>
          </a:xfrm>
          <a:prstGeom prst="rect">
            <a:avLst/>
          </a:prstGeom>
        </p:spPr>
      </p:pic>
      <p:pic>
        <p:nvPicPr>
          <p:cNvPr id="41" name="Gráfico 40" descr="Signo de intercalación hacia la derecha con relleno sólido">
            <a:extLst>
              <a:ext uri="{FF2B5EF4-FFF2-40B4-BE49-F238E27FC236}">
                <a16:creationId xmlns:a16="http://schemas.microsoft.com/office/drawing/2014/main" id="{9F7887B1-9891-0B6E-5615-C80DC72FE9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5707737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áfico 43" descr="Agregar con relleno sólido">
            <a:extLst>
              <a:ext uri="{FF2B5EF4-FFF2-40B4-BE49-F238E27FC236}">
                <a16:creationId xmlns:a16="http://schemas.microsoft.com/office/drawing/2014/main" id="{9322F14A-9678-1CFB-0145-ABC4C5C2E2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7234" y="3401502"/>
            <a:ext cx="252000" cy="252000"/>
          </a:xfrm>
          <a:prstGeom prst="rect">
            <a:avLst/>
          </a:prstGeom>
        </p:spPr>
      </p:pic>
      <p:pic>
        <p:nvPicPr>
          <p:cNvPr id="46" name="Gráfico 45" descr="Portapapeles comprobado con relleno sólido">
            <a:extLst>
              <a:ext uri="{FF2B5EF4-FFF2-40B4-BE49-F238E27FC236}">
                <a16:creationId xmlns:a16="http://schemas.microsoft.com/office/drawing/2014/main" id="{BA215501-F64F-C1DC-ABD5-32D45A9B0BE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97234" y="2883319"/>
            <a:ext cx="252000" cy="252000"/>
          </a:xfrm>
          <a:prstGeom prst="rect">
            <a:avLst/>
          </a:prstGeom>
        </p:spPr>
      </p:pic>
      <p:graphicFrame>
        <p:nvGraphicFramePr>
          <p:cNvPr id="3076" name="Tabla 3076">
            <a:extLst>
              <a:ext uri="{FF2B5EF4-FFF2-40B4-BE49-F238E27FC236}">
                <a16:creationId xmlns:a16="http://schemas.microsoft.com/office/drawing/2014/main" id="{ED5FED4B-0DC8-105A-EA04-3B34A85AB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825512"/>
              </p:ext>
            </p:extLst>
          </p:nvPr>
        </p:nvGraphicFramePr>
        <p:xfrm>
          <a:off x="9202544" y="6374138"/>
          <a:ext cx="272056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020512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932750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7668221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92651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04927109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Ir al listado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Volver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Finalizar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691996"/>
                  </a:ext>
                </a:extLst>
              </a:tr>
            </a:tbl>
          </a:graphicData>
        </a:graphic>
      </p:graphicFrame>
      <p:graphicFrame>
        <p:nvGraphicFramePr>
          <p:cNvPr id="2" name="Tabla 48">
            <a:extLst>
              <a:ext uri="{FF2B5EF4-FFF2-40B4-BE49-F238E27FC236}">
                <a16:creationId xmlns:a16="http://schemas.microsoft.com/office/drawing/2014/main" id="{AFB1AF24-B9FE-A56A-9EA6-4842C71E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51896"/>
              </p:ext>
            </p:extLst>
          </p:nvPr>
        </p:nvGraphicFramePr>
        <p:xfrm>
          <a:off x="3961582" y="919135"/>
          <a:ext cx="7341855" cy="5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2710">
                  <a:extLst>
                    <a:ext uri="{9D8B030D-6E8A-4147-A177-3AD203B41FA5}">
                      <a16:colId xmlns:a16="http://schemas.microsoft.com/office/drawing/2014/main" val="2794049749"/>
                    </a:ext>
                  </a:extLst>
                </a:gridCol>
                <a:gridCol w="221728">
                  <a:extLst>
                    <a:ext uri="{9D8B030D-6E8A-4147-A177-3AD203B41FA5}">
                      <a16:colId xmlns:a16="http://schemas.microsoft.com/office/drawing/2014/main" val="1032888582"/>
                    </a:ext>
                  </a:extLst>
                </a:gridCol>
                <a:gridCol w="2299467">
                  <a:extLst>
                    <a:ext uri="{9D8B030D-6E8A-4147-A177-3AD203B41FA5}">
                      <a16:colId xmlns:a16="http://schemas.microsoft.com/office/drawing/2014/main" val="452399891"/>
                    </a:ext>
                  </a:extLst>
                </a:gridCol>
                <a:gridCol w="221728">
                  <a:extLst>
                    <a:ext uri="{9D8B030D-6E8A-4147-A177-3AD203B41FA5}">
                      <a16:colId xmlns:a16="http://schemas.microsoft.com/office/drawing/2014/main" val="1230166372"/>
                    </a:ext>
                  </a:extLst>
                </a:gridCol>
                <a:gridCol w="1916222">
                  <a:extLst>
                    <a:ext uri="{9D8B030D-6E8A-4147-A177-3AD203B41FA5}">
                      <a16:colId xmlns:a16="http://schemas.microsoft.com/office/drawing/2014/main" val="99739283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Grupos de interés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Grupos de interés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latin typeface="Akrobat Black" panose="00000A00000000000000" pitchFamily="50" charset="0"/>
                        </a:rPr>
                        <a:t>N°</a:t>
                      </a:r>
                      <a:r>
                        <a:rPr lang="es-CL" sz="1200" dirty="0">
                          <a:latin typeface="Akrobat Black" panose="00000A00000000000000" pitchFamily="50" charset="0"/>
                        </a:rPr>
                        <a:t> de personas Beneficiadas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03385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754930"/>
                  </a:ext>
                </a:extLst>
              </a:tr>
            </a:tbl>
          </a:graphicData>
        </a:graphic>
      </p:graphicFrame>
      <p:pic>
        <p:nvPicPr>
          <p:cNvPr id="9" name="Gráfico 8" descr="Signo de intercalación hacia abajo con relleno sólido">
            <a:extLst>
              <a:ext uri="{FF2B5EF4-FFF2-40B4-BE49-F238E27FC236}">
                <a16:creationId xmlns:a16="http://schemas.microsoft.com/office/drawing/2014/main" id="{4E9D244E-5E08-1AD9-D31A-1B6014B4852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950544" y="1224014"/>
            <a:ext cx="252000" cy="252000"/>
          </a:xfrm>
          <a:prstGeom prst="rect">
            <a:avLst/>
          </a:prstGeom>
        </p:spPr>
      </p:pic>
      <p:pic>
        <p:nvPicPr>
          <p:cNvPr id="10" name="Gráfico 9" descr="Signo de intercalación hacia abajo con relleno sólido">
            <a:extLst>
              <a:ext uri="{FF2B5EF4-FFF2-40B4-BE49-F238E27FC236}">
                <a16:creationId xmlns:a16="http://schemas.microsoft.com/office/drawing/2014/main" id="{17B2436C-6BEB-B813-157A-0A27284BAD2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84337" y="1232976"/>
            <a:ext cx="252000" cy="252000"/>
          </a:xfrm>
          <a:prstGeom prst="rect">
            <a:avLst/>
          </a:prstGeom>
        </p:spPr>
      </p:pic>
      <p:graphicFrame>
        <p:nvGraphicFramePr>
          <p:cNvPr id="11" name="Tabla 48">
            <a:extLst>
              <a:ext uri="{FF2B5EF4-FFF2-40B4-BE49-F238E27FC236}">
                <a16:creationId xmlns:a16="http://schemas.microsoft.com/office/drawing/2014/main" id="{D7C607ED-94C7-FFC5-ADC9-79D3E7200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97080"/>
              </p:ext>
            </p:extLst>
          </p:nvPr>
        </p:nvGraphicFramePr>
        <p:xfrm>
          <a:off x="3975412" y="1822334"/>
          <a:ext cx="7341856" cy="5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2794049749"/>
                    </a:ext>
                  </a:extLst>
                </a:gridCol>
                <a:gridCol w="228807">
                  <a:extLst>
                    <a:ext uri="{9D8B030D-6E8A-4147-A177-3AD203B41FA5}">
                      <a16:colId xmlns:a16="http://schemas.microsoft.com/office/drawing/2014/main" val="1032888582"/>
                    </a:ext>
                  </a:extLst>
                </a:gridCol>
                <a:gridCol w="1170628">
                  <a:extLst>
                    <a:ext uri="{9D8B030D-6E8A-4147-A177-3AD203B41FA5}">
                      <a16:colId xmlns:a16="http://schemas.microsoft.com/office/drawing/2014/main" val="452399891"/>
                    </a:ext>
                  </a:extLst>
                </a:gridCol>
                <a:gridCol w="228807">
                  <a:extLst>
                    <a:ext uri="{9D8B030D-6E8A-4147-A177-3AD203B41FA5}">
                      <a16:colId xmlns:a16="http://schemas.microsoft.com/office/drawing/2014/main" val="12301663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997392836"/>
                    </a:ext>
                  </a:extLst>
                </a:gridCol>
                <a:gridCol w="228807">
                  <a:extLst>
                    <a:ext uri="{9D8B030D-6E8A-4147-A177-3AD203B41FA5}">
                      <a16:colId xmlns:a16="http://schemas.microsoft.com/office/drawing/2014/main" val="3070238245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1107416204"/>
                    </a:ext>
                  </a:extLst>
                </a:gridCol>
                <a:gridCol w="228807">
                  <a:extLst>
                    <a:ext uri="{9D8B030D-6E8A-4147-A177-3AD203B41FA5}">
                      <a16:colId xmlns:a16="http://schemas.microsoft.com/office/drawing/2014/main" val="417594692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4474736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Participantes Internos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Sede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Escuela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latin typeface="Akrobat Black" panose="00000A00000000000000" pitchFamily="50" charset="0"/>
                        </a:rPr>
                        <a:t>N°</a:t>
                      </a:r>
                      <a:r>
                        <a:rPr lang="es-CL" sz="1200" dirty="0">
                          <a:latin typeface="Akrobat Black" panose="00000A00000000000000" pitchFamily="50" charset="0"/>
                        </a:rPr>
                        <a:t> de estudiantes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latin typeface="Akrobat Black" panose="00000A00000000000000" pitchFamily="50" charset="0"/>
                        </a:rPr>
                        <a:t>N°</a:t>
                      </a:r>
                      <a:r>
                        <a:rPr lang="es-CL" sz="1200" dirty="0">
                          <a:latin typeface="Akrobat Black" panose="00000A00000000000000" pitchFamily="50" charset="0"/>
                        </a:rPr>
                        <a:t> de docentes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03385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754930"/>
                  </a:ext>
                </a:extLst>
              </a:tr>
            </a:tbl>
          </a:graphicData>
        </a:graphic>
      </p:graphicFrame>
      <p:pic>
        <p:nvPicPr>
          <p:cNvPr id="12" name="Gráfico 11" descr="Signo de intercalación hacia abajo con relleno sólido">
            <a:extLst>
              <a:ext uri="{FF2B5EF4-FFF2-40B4-BE49-F238E27FC236}">
                <a16:creationId xmlns:a16="http://schemas.microsoft.com/office/drawing/2014/main" id="{4BE3DCB4-7363-F2DF-AC8F-EE3321F7F4A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182945" y="2132890"/>
            <a:ext cx="252000" cy="252000"/>
          </a:xfrm>
          <a:prstGeom prst="rect">
            <a:avLst/>
          </a:prstGeom>
        </p:spPr>
      </p:pic>
      <p:graphicFrame>
        <p:nvGraphicFramePr>
          <p:cNvPr id="19" name="Tabla 48">
            <a:extLst>
              <a:ext uri="{FF2B5EF4-FFF2-40B4-BE49-F238E27FC236}">
                <a16:creationId xmlns:a16="http://schemas.microsoft.com/office/drawing/2014/main" id="{04B7F76B-802F-A440-837B-D32937DB4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634325"/>
              </p:ext>
            </p:extLst>
          </p:nvPr>
        </p:nvGraphicFramePr>
        <p:xfrm>
          <a:off x="3952532" y="3055182"/>
          <a:ext cx="7341856" cy="5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2711">
                  <a:extLst>
                    <a:ext uri="{9D8B030D-6E8A-4147-A177-3AD203B41FA5}">
                      <a16:colId xmlns:a16="http://schemas.microsoft.com/office/drawing/2014/main" val="2794049749"/>
                    </a:ext>
                  </a:extLst>
                </a:gridCol>
                <a:gridCol w="221728">
                  <a:extLst>
                    <a:ext uri="{9D8B030D-6E8A-4147-A177-3AD203B41FA5}">
                      <a16:colId xmlns:a16="http://schemas.microsoft.com/office/drawing/2014/main" val="1032888582"/>
                    </a:ext>
                  </a:extLst>
                </a:gridCol>
                <a:gridCol w="2299467">
                  <a:extLst>
                    <a:ext uri="{9D8B030D-6E8A-4147-A177-3AD203B41FA5}">
                      <a16:colId xmlns:a16="http://schemas.microsoft.com/office/drawing/2014/main" val="452399891"/>
                    </a:ext>
                  </a:extLst>
                </a:gridCol>
                <a:gridCol w="221728">
                  <a:extLst>
                    <a:ext uri="{9D8B030D-6E8A-4147-A177-3AD203B41FA5}">
                      <a16:colId xmlns:a16="http://schemas.microsoft.com/office/drawing/2014/main" val="1230166372"/>
                    </a:ext>
                  </a:extLst>
                </a:gridCol>
                <a:gridCol w="1916222">
                  <a:extLst>
                    <a:ext uri="{9D8B030D-6E8A-4147-A177-3AD203B41FA5}">
                      <a16:colId xmlns:a16="http://schemas.microsoft.com/office/drawing/2014/main" val="99739283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 Black" panose="00000A00000000000000" pitchFamily="50" charset="0"/>
                        </a:rPr>
                        <a:t>Grupos de interés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latin typeface="Akrobat Black" panose="00000A00000000000000" pitchFamily="50" charset="0"/>
                        </a:rPr>
                        <a:t>Grupos de interés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latin typeface="Akrobat Black" panose="00000A00000000000000" pitchFamily="50" charset="0"/>
                        </a:rPr>
                        <a:t>N°</a:t>
                      </a:r>
                      <a:r>
                        <a:rPr lang="es-CL" sz="1200" dirty="0">
                          <a:latin typeface="Akrobat Black" panose="00000A00000000000000" pitchFamily="50" charset="0"/>
                        </a:rPr>
                        <a:t> de personas Beneficiadas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03385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200">
                        <a:latin typeface="Akrobat Black" panose="00000A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 Black" panose="00000A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754930"/>
                  </a:ext>
                </a:extLst>
              </a:tr>
            </a:tbl>
          </a:graphicData>
        </a:graphic>
      </p:graphicFrame>
      <p:pic>
        <p:nvPicPr>
          <p:cNvPr id="20" name="Gráfico 19" descr="Signo de intercalación hacia abajo con relleno sólido">
            <a:extLst>
              <a:ext uri="{FF2B5EF4-FFF2-40B4-BE49-F238E27FC236}">
                <a16:creationId xmlns:a16="http://schemas.microsoft.com/office/drawing/2014/main" id="{D2CB856E-6FA7-4731-280D-8FDEDCADCCA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1576" y="3360061"/>
            <a:ext cx="252000" cy="252000"/>
          </a:xfrm>
          <a:prstGeom prst="rect">
            <a:avLst/>
          </a:prstGeom>
        </p:spPr>
      </p:pic>
      <p:pic>
        <p:nvPicPr>
          <p:cNvPr id="21" name="Gráfico 20" descr="Signo de intercalación hacia abajo con relleno sólido">
            <a:extLst>
              <a:ext uri="{FF2B5EF4-FFF2-40B4-BE49-F238E27FC236}">
                <a16:creationId xmlns:a16="http://schemas.microsoft.com/office/drawing/2014/main" id="{F2440031-62E0-A416-E8BA-937E8337D97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49288" y="3361208"/>
            <a:ext cx="252000" cy="2520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048189A7-18C9-636B-313E-CCC628057C7E}"/>
              </a:ext>
            </a:extLst>
          </p:cNvPr>
          <p:cNvSpPr txBox="1"/>
          <p:nvPr/>
        </p:nvSpPr>
        <p:spPr>
          <a:xfrm>
            <a:off x="3840363" y="26558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b="0" i="0" dirty="0">
                <a:effectLst/>
                <a:latin typeface="Akrobat Black" panose="00000A00000000000000" pitchFamily="50" charset="0"/>
              </a:rPr>
              <a:t>Sección 3 - Socios Comunitarios</a:t>
            </a:r>
          </a:p>
        </p:txBody>
      </p:sp>
      <p:graphicFrame>
        <p:nvGraphicFramePr>
          <p:cNvPr id="60" name="Tabla 58">
            <a:extLst>
              <a:ext uri="{FF2B5EF4-FFF2-40B4-BE49-F238E27FC236}">
                <a16:creationId xmlns:a16="http://schemas.microsoft.com/office/drawing/2014/main" id="{03A5022C-69A7-4A09-F346-E57768FBE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710657"/>
              </p:ext>
            </p:extLst>
          </p:nvPr>
        </p:nvGraphicFramePr>
        <p:xfrm>
          <a:off x="3918993" y="3714298"/>
          <a:ext cx="7984280" cy="28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25497832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2418607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60113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21990322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612608448"/>
                    </a:ext>
                  </a:extLst>
                </a:gridCol>
              </a:tblGrid>
              <a:tr h="612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>
                          <a:latin typeface="Akrobat" panose="00000600000000000000" pitchFamily="50" charset="0"/>
                        </a:rPr>
                        <a:t>¿La iniciativa se desarrolla con alguno de los siguientes grupos?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Akrobat" panose="00000600000000000000" pitchFamily="50" charset="0"/>
                        </a:rPr>
                        <a:t>¿La iniciativa se desarrolla con alguno de los siguientes grupos?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>
                          <a:latin typeface="Akrobat" panose="00000600000000000000" pitchFamily="50" charset="0"/>
                        </a:rPr>
                        <a:t>¿La iniciativa aborda alguna de las siguientes temáticas?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Akrobat" panose="00000600000000000000" pitchFamily="50" charset="0"/>
                        </a:rPr>
                        <a:t>¿La iniciativa aborda alguna de las siguientes temáticas?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0605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latin typeface="Akrobat" panose="00000600000000000000" pitchFamily="50" charset="0"/>
                        </a:rPr>
                        <a:t>Niños, niñas y adolescentes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latin typeface="Akrobat" panose="00000600000000000000" pitchFamily="50" charset="0"/>
                        </a:rPr>
                        <a:t>Interculturalidad y/o multiculturalidad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6351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latin typeface="Akrobat" panose="00000600000000000000" pitchFamily="50" charset="0"/>
                        </a:rPr>
                        <a:t>Personas mayores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krobat" panose="00000600000000000000" pitchFamily="50" charset="0"/>
                        </a:rPr>
                        <a:t>Género</a:t>
                      </a:r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8331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latin typeface="Akrobat" panose="00000600000000000000" pitchFamily="50" charset="0"/>
                        </a:rPr>
                        <a:t>Personas en situación de discapacidad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krobat" panose="00000600000000000000" pitchFamily="50" charset="0"/>
                        </a:rPr>
                        <a:t>Infancia</a:t>
                      </a:r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7643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latin typeface="Akrobat" panose="00000600000000000000" pitchFamily="50" charset="0"/>
                        </a:rPr>
                        <a:t>Personas privadas de libertad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krobat" panose="00000600000000000000" pitchFamily="50" charset="0"/>
                        </a:rPr>
                        <a:t>Inclusión</a:t>
                      </a:r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759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latin typeface="Akrobat" panose="00000600000000000000" pitchFamily="50" charset="0"/>
                        </a:rPr>
                        <a:t>Personas bajo el cuidado del estado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krobat" panose="00000600000000000000" pitchFamily="50" charset="0"/>
                        </a:rPr>
                        <a:t>Sostenibilidad</a:t>
                      </a:r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818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latin typeface="Akrobat" panose="00000600000000000000" pitchFamily="50" charset="0"/>
                        </a:rPr>
                        <a:t>Personas LGTBIQ+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krobat" panose="00000600000000000000" pitchFamily="50" charset="0"/>
                        </a:rPr>
                        <a:t>Medioambiente</a:t>
                      </a:r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430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latin typeface="Akrobat" panose="00000600000000000000" pitchFamily="50" charset="0"/>
                        </a:rPr>
                        <a:t>Personas de pueblos originarios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latin typeface="Akrobat" panose="00000600000000000000" pitchFamily="50" charset="0"/>
                        </a:rPr>
                        <a:t>Envejecimiento y vejez</a:t>
                      </a:r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915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>
                          <a:latin typeface="Akrobat" panose="00000600000000000000" pitchFamily="50" charset="0"/>
                        </a:rPr>
                        <a:t>Mujeres</a:t>
                      </a:r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CL" sz="105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276549"/>
                  </a:ext>
                </a:extLst>
              </a:tr>
            </a:tbl>
          </a:graphicData>
        </a:graphic>
      </p:graphicFrame>
      <p:pic>
        <p:nvPicPr>
          <p:cNvPr id="61" name="Gráfico 60" descr="Cursor con relleno sólido">
            <a:extLst>
              <a:ext uri="{FF2B5EF4-FFF2-40B4-BE49-F238E27FC236}">
                <a16:creationId xmlns:a16="http://schemas.microsoft.com/office/drawing/2014/main" id="{C4D860A8-AED0-85F4-21CC-51186F7957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643099" y="6330722"/>
            <a:ext cx="498551" cy="498551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EC833A20-2198-F7C5-33C3-CDA7EBE01694}"/>
              </a:ext>
            </a:extLst>
          </p:cNvPr>
          <p:cNvSpPr txBox="1"/>
          <p:nvPr/>
        </p:nvSpPr>
        <p:spPr>
          <a:xfrm>
            <a:off x="3840363" y="37472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krobat Black" panose="00000A00000000000000" pitchFamily="50" charset="0"/>
              </a:rPr>
              <a:t>Sección 2 - participantes</a:t>
            </a:r>
          </a:p>
        </p:txBody>
      </p:sp>
      <p:grpSp>
        <p:nvGrpSpPr>
          <p:cNvPr id="3072" name="Grupo 3071">
            <a:extLst>
              <a:ext uri="{FF2B5EF4-FFF2-40B4-BE49-F238E27FC236}">
                <a16:creationId xmlns:a16="http://schemas.microsoft.com/office/drawing/2014/main" id="{C792DA5A-9855-0A93-974A-87CA4D964C14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3073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4E798AE8-C970-2D7F-3668-2EF8CE28BD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4" name="CuadroTexto 3073">
              <a:extLst>
                <a:ext uri="{FF2B5EF4-FFF2-40B4-BE49-F238E27FC236}">
                  <a16:creationId xmlns:a16="http://schemas.microsoft.com/office/drawing/2014/main" id="{F713E7DD-BFC2-BDE6-51B9-B20CA8829A52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733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ángulo 3074">
            <a:extLst>
              <a:ext uri="{FF2B5EF4-FFF2-40B4-BE49-F238E27FC236}">
                <a16:creationId xmlns:a16="http://schemas.microsoft.com/office/drawing/2014/main" id="{B226604F-7C13-2A3F-CF6B-382FA170B893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/>
        </p:nvGraphicFramePr>
        <p:xfrm>
          <a:off x="797234" y="1861634"/>
          <a:ext cx="2456543" cy="421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Registro de 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1851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Crear iniciativa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20482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Objetivos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Análisis de datos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Extracción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3840259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4338706"/>
            <a:ext cx="252000" cy="252000"/>
          </a:xfrm>
          <a:prstGeom prst="rect">
            <a:avLst/>
          </a:prstGeom>
        </p:spPr>
      </p:pic>
      <p:pic>
        <p:nvPicPr>
          <p:cNvPr id="34" name="Gráfico 33" descr="Signo de intercalación hacia la derecha con relleno sólido">
            <a:extLst>
              <a:ext uri="{FF2B5EF4-FFF2-40B4-BE49-F238E27FC236}">
                <a16:creationId xmlns:a16="http://schemas.microsoft.com/office/drawing/2014/main" id="{2BA6504B-3773-DC82-D965-2F3B399015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895546" y="5250425"/>
            <a:ext cx="252000" cy="252000"/>
          </a:xfrm>
          <a:prstGeom prst="rect">
            <a:avLst/>
          </a:prstGeom>
        </p:spPr>
      </p:pic>
      <p:pic>
        <p:nvPicPr>
          <p:cNvPr id="35" name="Gráfico 34" descr="Signo de intercalación hacia la derecha con relleno sólido">
            <a:extLst>
              <a:ext uri="{FF2B5EF4-FFF2-40B4-BE49-F238E27FC236}">
                <a16:creationId xmlns:a16="http://schemas.microsoft.com/office/drawing/2014/main" id="{D098962B-DBB1-12DA-5671-AB3FCBF8E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4776998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3891633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25" name="Gráfico 24" descr="Base de datos con relleno sólido">
            <a:extLst>
              <a:ext uri="{FF2B5EF4-FFF2-40B4-BE49-F238E27FC236}">
                <a16:creationId xmlns:a16="http://schemas.microsoft.com/office/drawing/2014/main" id="{AA26D67C-C7BF-944D-1AC2-84B1CD97E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6464" y="5703178"/>
            <a:ext cx="252000" cy="252000"/>
          </a:xfrm>
          <a:prstGeom prst="rect">
            <a:avLst/>
          </a:prstGeom>
        </p:spPr>
      </p:pic>
      <p:pic>
        <p:nvPicPr>
          <p:cNvPr id="30" name="Gráfico 29" descr="Gráfico de barras con relleno sólido">
            <a:extLst>
              <a:ext uri="{FF2B5EF4-FFF2-40B4-BE49-F238E27FC236}">
                <a16:creationId xmlns:a16="http://schemas.microsoft.com/office/drawing/2014/main" id="{A53CECF4-CACB-E7D0-392B-7B036B640E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464" y="5267940"/>
            <a:ext cx="252000" cy="252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9443" y="4334147"/>
            <a:ext cx="252000" cy="252000"/>
          </a:xfrm>
          <a:prstGeom prst="rect">
            <a:avLst/>
          </a:prstGeom>
        </p:spPr>
      </p:pic>
      <p:pic>
        <p:nvPicPr>
          <p:cNvPr id="40" name="Gráfico 39" descr="Lista de comprobación con relleno sólido">
            <a:extLst>
              <a:ext uri="{FF2B5EF4-FFF2-40B4-BE49-F238E27FC236}">
                <a16:creationId xmlns:a16="http://schemas.microsoft.com/office/drawing/2014/main" id="{57B0D3EA-CCD4-F63F-D3B4-3396846EF3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9443" y="4777320"/>
            <a:ext cx="252000" cy="252000"/>
          </a:xfrm>
          <a:prstGeom prst="rect">
            <a:avLst/>
          </a:prstGeom>
        </p:spPr>
      </p:pic>
      <p:pic>
        <p:nvPicPr>
          <p:cNvPr id="41" name="Gráfico 40" descr="Signo de intercalación hacia la derecha con relleno sólido">
            <a:extLst>
              <a:ext uri="{FF2B5EF4-FFF2-40B4-BE49-F238E27FC236}">
                <a16:creationId xmlns:a16="http://schemas.microsoft.com/office/drawing/2014/main" id="{9F7887B1-9891-0B6E-5615-C80DC72FE9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01309" y="5707737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áfico 43" descr="Agregar con relleno sólido">
            <a:extLst>
              <a:ext uri="{FF2B5EF4-FFF2-40B4-BE49-F238E27FC236}">
                <a16:creationId xmlns:a16="http://schemas.microsoft.com/office/drawing/2014/main" id="{9322F14A-9678-1CFB-0145-ABC4C5C2E2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7234" y="3401502"/>
            <a:ext cx="252000" cy="252000"/>
          </a:xfrm>
          <a:prstGeom prst="rect">
            <a:avLst/>
          </a:prstGeom>
        </p:spPr>
      </p:pic>
      <p:pic>
        <p:nvPicPr>
          <p:cNvPr id="46" name="Gráfico 45" descr="Portapapeles comprobado con relleno sólido">
            <a:extLst>
              <a:ext uri="{FF2B5EF4-FFF2-40B4-BE49-F238E27FC236}">
                <a16:creationId xmlns:a16="http://schemas.microsoft.com/office/drawing/2014/main" id="{BA215501-F64F-C1DC-ABD5-32D45A9B0BE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97234" y="2883319"/>
            <a:ext cx="252000" cy="252000"/>
          </a:xfrm>
          <a:prstGeom prst="rect">
            <a:avLst/>
          </a:prstGeom>
        </p:spPr>
      </p:pic>
      <p:pic>
        <p:nvPicPr>
          <p:cNvPr id="47" name="Gráfico 46" descr="Cursor con relleno sólido">
            <a:extLst>
              <a:ext uri="{FF2B5EF4-FFF2-40B4-BE49-F238E27FC236}">
                <a16:creationId xmlns:a16="http://schemas.microsoft.com/office/drawing/2014/main" id="{C2CC992A-398D-58A7-2058-E5603C5E64A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22753" y="2886043"/>
            <a:ext cx="498551" cy="49855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61572C1-53EB-33AA-17AF-AB111D5060B6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/>
          <a:stretch/>
        </p:blipFill>
        <p:spPr>
          <a:xfrm>
            <a:off x="3529101" y="1369989"/>
            <a:ext cx="8662899" cy="4157559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E1E4B38-4970-A9E2-5D76-68E81CCD115C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23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A3546828-B18A-C21F-0D49-07D38B0DA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7DE4611D-18A9-4D01-4677-FFE05B34D766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22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/>
        </p:nvGraphicFramePr>
        <p:xfrm>
          <a:off x="797234" y="1861634"/>
          <a:ext cx="2456543" cy="327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Objetivos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Análisis de datos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Extracción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4" name="Gráfico 33" descr="Signo de intercalación hacia la derecha con relleno sólido">
            <a:extLst>
              <a:ext uri="{FF2B5EF4-FFF2-40B4-BE49-F238E27FC236}">
                <a16:creationId xmlns:a16="http://schemas.microsoft.com/office/drawing/2014/main" id="{2BA6504B-3773-DC82-D965-2F3B399015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1212" y="4285353"/>
            <a:ext cx="252000" cy="252000"/>
          </a:xfrm>
          <a:prstGeom prst="rect">
            <a:avLst/>
          </a:prstGeom>
        </p:spPr>
      </p:pic>
      <p:pic>
        <p:nvPicPr>
          <p:cNvPr id="35" name="Gráfico 34" descr="Signo de intercalación hacia la derecha con relleno sólido">
            <a:extLst>
              <a:ext uri="{FF2B5EF4-FFF2-40B4-BE49-F238E27FC236}">
                <a16:creationId xmlns:a16="http://schemas.microsoft.com/office/drawing/2014/main" id="{D098962B-DBB1-12DA-5671-AB3FCBF8E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811926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25" name="Gráfico 24" descr="Base de datos con relleno sólido">
            <a:extLst>
              <a:ext uri="{FF2B5EF4-FFF2-40B4-BE49-F238E27FC236}">
                <a16:creationId xmlns:a16="http://schemas.microsoft.com/office/drawing/2014/main" id="{AA26D67C-C7BF-944D-1AC2-84B1CD97E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6464" y="4742665"/>
            <a:ext cx="252000" cy="252000"/>
          </a:xfrm>
          <a:prstGeom prst="rect">
            <a:avLst/>
          </a:prstGeom>
        </p:spPr>
      </p:pic>
      <p:pic>
        <p:nvPicPr>
          <p:cNvPr id="30" name="Gráfico 29" descr="Gráfico de barras con relleno sólido">
            <a:extLst>
              <a:ext uri="{FF2B5EF4-FFF2-40B4-BE49-F238E27FC236}">
                <a16:creationId xmlns:a16="http://schemas.microsoft.com/office/drawing/2014/main" id="{A53CECF4-CACB-E7D0-392B-7B036B640E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6464" y="4307427"/>
            <a:ext cx="252000" cy="252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40" name="Gráfico 39" descr="Lista de comprobación con relleno sólido">
            <a:extLst>
              <a:ext uri="{FF2B5EF4-FFF2-40B4-BE49-F238E27FC236}">
                <a16:creationId xmlns:a16="http://schemas.microsoft.com/office/drawing/2014/main" id="{57B0D3EA-CCD4-F63F-D3B4-3396846EF3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9443" y="3816807"/>
            <a:ext cx="252000" cy="252000"/>
          </a:xfrm>
          <a:prstGeom prst="rect">
            <a:avLst/>
          </a:prstGeom>
        </p:spPr>
      </p:pic>
      <p:pic>
        <p:nvPicPr>
          <p:cNvPr id="41" name="Gráfico 40" descr="Signo de intercalación hacia la derecha con relleno sólido">
            <a:extLst>
              <a:ext uri="{FF2B5EF4-FFF2-40B4-BE49-F238E27FC236}">
                <a16:creationId xmlns:a16="http://schemas.microsoft.com/office/drawing/2014/main" id="{9F7887B1-9891-0B6E-5615-C80DC72FE9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4742665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3234" y="2893673"/>
            <a:ext cx="498551" cy="49855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4CFC2508-2842-F120-1D94-C8B8C9B6A3E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73886" y="2402912"/>
            <a:ext cx="8323826" cy="2052176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4276B54D-12B2-582C-3D2B-8F01A8F4C640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48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BCC6642C-0660-A9A2-687A-FE6E267B53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5290124B-AD55-3ADD-8B15-1B543CFF9E2F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5620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011414"/>
              </p:ext>
            </p:extLst>
          </p:nvPr>
        </p:nvGraphicFramePr>
        <p:xfrm>
          <a:off x="797234" y="1861634"/>
          <a:ext cx="2456543" cy="46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</a:t>
                      </a:r>
                      <a:r>
                        <a:rPr lang="es-CL" sz="1600" dirty="0">
                          <a:solidFill>
                            <a:srgbClr val="FFC000"/>
                          </a:solidFill>
                          <a:latin typeface="Akrobat "/>
                        </a:rPr>
                        <a:t>Sedes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Escuelas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57242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Carreras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Ámbito de contribución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Programas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3447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Convenios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657980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76229" y="3852841"/>
            <a:ext cx="498551" cy="498551"/>
          </a:xfrm>
          <a:prstGeom prst="rect">
            <a:avLst/>
          </a:prstGeom>
        </p:spPr>
      </p:pic>
      <p:graphicFrame>
        <p:nvGraphicFramePr>
          <p:cNvPr id="8" name="Tabla 3172">
            <a:extLst>
              <a:ext uri="{FF2B5EF4-FFF2-40B4-BE49-F238E27FC236}">
                <a16:creationId xmlns:a16="http://schemas.microsoft.com/office/drawing/2014/main" id="{6E0D9287-1E41-6C0F-6580-8FAD0908DF53}"/>
              </a:ext>
            </a:extLst>
          </p:cNvPr>
          <p:cNvGraphicFramePr>
            <a:graphicFrameLocks noGrp="1"/>
          </p:cNvGraphicFramePr>
          <p:nvPr/>
        </p:nvGraphicFramePr>
        <p:xfrm>
          <a:off x="9702766" y="6338138"/>
          <a:ext cx="2340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930265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Anterior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Siguiente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graphicFrame>
        <p:nvGraphicFramePr>
          <p:cNvPr id="9" name="Tabla 7">
            <a:extLst>
              <a:ext uri="{FF2B5EF4-FFF2-40B4-BE49-F238E27FC236}">
                <a16:creationId xmlns:a16="http://schemas.microsoft.com/office/drawing/2014/main" id="{F0C5F769-B737-ECBB-4030-723A693B8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814372"/>
              </p:ext>
            </p:extLst>
          </p:nvPr>
        </p:nvGraphicFramePr>
        <p:xfrm>
          <a:off x="4330073" y="2197076"/>
          <a:ext cx="7200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854426070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750718626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34106982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6088717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605862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Descripción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Director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Acciones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1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Antofagasta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9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Barrio universitario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99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Bellavista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23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Calama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226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Castro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050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Chillán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231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Concepción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4277086"/>
                  </a:ext>
                </a:extLst>
              </a:tr>
            </a:tbl>
          </a:graphicData>
        </a:graphic>
      </p:graphicFrame>
      <p:grpSp>
        <p:nvGrpSpPr>
          <p:cNvPr id="12" name="Grupo 11">
            <a:extLst>
              <a:ext uri="{FF2B5EF4-FFF2-40B4-BE49-F238E27FC236}">
                <a16:creationId xmlns:a16="http://schemas.microsoft.com/office/drawing/2014/main" id="{AE0C2DCD-A94E-8FFA-7F6B-0EA9B9A96DFA}"/>
              </a:ext>
            </a:extLst>
          </p:cNvPr>
          <p:cNvGrpSpPr/>
          <p:nvPr/>
        </p:nvGrpSpPr>
        <p:grpSpPr>
          <a:xfrm>
            <a:off x="10236595" y="2599676"/>
            <a:ext cx="831918" cy="303981"/>
            <a:chOff x="10943618" y="2124888"/>
            <a:chExt cx="831918" cy="303981"/>
          </a:xfrm>
        </p:grpSpPr>
        <p:pic>
          <p:nvPicPr>
            <p:cNvPr id="43" name="Gráfico 42" descr="Engranaje único con relleno sólido">
              <a:extLst>
                <a:ext uri="{FF2B5EF4-FFF2-40B4-BE49-F238E27FC236}">
                  <a16:creationId xmlns:a16="http://schemas.microsoft.com/office/drawing/2014/main" id="{4C6974A5-0C7D-0BA9-6CA6-05846635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44" name="Gráfico 43" descr="Basura con relleno sólido">
              <a:extLst>
                <a:ext uri="{FF2B5EF4-FFF2-40B4-BE49-F238E27FC236}">
                  <a16:creationId xmlns:a16="http://schemas.microsoft.com/office/drawing/2014/main" id="{3460AD0B-4428-8748-37FF-4024B009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91BA1224-ADD3-12FD-4E97-BBB5EED24DFB}"/>
              </a:ext>
            </a:extLst>
          </p:cNvPr>
          <p:cNvGrpSpPr/>
          <p:nvPr/>
        </p:nvGrpSpPr>
        <p:grpSpPr>
          <a:xfrm>
            <a:off x="10236595" y="2982878"/>
            <a:ext cx="831918" cy="303981"/>
            <a:chOff x="10943618" y="2124888"/>
            <a:chExt cx="831918" cy="303981"/>
          </a:xfrm>
        </p:grpSpPr>
        <p:pic>
          <p:nvPicPr>
            <p:cNvPr id="46" name="Gráfico 45" descr="Engranaje único con relleno sólido">
              <a:extLst>
                <a:ext uri="{FF2B5EF4-FFF2-40B4-BE49-F238E27FC236}">
                  <a16:creationId xmlns:a16="http://schemas.microsoft.com/office/drawing/2014/main" id="{AEBD4432-B390-902C-DC45-E1A76F4F7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47" name="Gráfico 46" descr="Basura con relleno sólido">
              <a:extLst>
                <a:ext uri="{FF2B5EF4-FFF2-40B4-BE49-F238E27FC236}">
                  <a16:creationId xmlns:a16="http://schemas.microsoft.com/office/drawing/2014/main" id="{17D48004-436A-4F29-C523-0EA295BBB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A5FD63F8-C16B-2994-BCAF-71FC4451E0F6}"/>
              </a:ext>
            </a:extLst>
          </p:cNvPr>
          <p:cNvGrpSpPr/>
          <p:nvPr/>
        </p:nvGrpSpPr>
        <p:grpSpPr>
          <a:xfrm>
            <a:off x="10236595" y="3365420"/>
            <a:ext cx="831918" cy="303981"/>
            <a:chOff x="10943618" y="2124888"/>
            <a:chExt cx="831918" cy="303981"/>
          </a:xfrm>
        </p:grpSpPr>
        <p:pic>
          <p:nvPicPr>
            <p:cNvPr id="49" name="Gráfico 48" descr="Engranaje único con relleno sólido">
              <a:extLst>
                <a:ext uri="{FF2B5EF4-FFF2-40B4-BE49-F238E27FC236}">
                  <a16:creationId xmlns:a16="http://schemas.microsoft.com/office/drawing/2014/main" id="{C432F035-25BE-F29A-4686-2A0BDA7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0" name="Gráfico 49" descr="Basura con relleno sólido">
              <a:extLst>
                <a:ext uri="{FF2B5EF4-FFF2-40B4-BE49-F238E27FC236}">
                  <a16:creationId xmlns:a16="http://schemas.microsoft.com/office/drawing/2014/main" id="{D1627C6E-0820-6C90-C179-A383FF508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E92B784-7CD1-15A1-F3F4-C86A16993035}"/>
              </a:ext>
            </a:extLst>
          </p:cNvPr>
          <p:cNvGrpSpPr/>
          <p:nvPr/>
        </p:nvGrpSpPr>
        <p:grpSpPr>
          <a:xfrm>
            <a:off x="10236595" y="3738396"/>
            <a:ext cx="831918" cy="303981"/>
            <a:chOff x="10943618" y="2124888"/>
            <a:chExt cx="831918" cy="303981"/>
          </a:xfrm>
        </p:grpSpPr>
        <p:pic>
          <p:nvPicPr>
            <p:cNvPr id="52" name="Gráfico 51" descr="Engranaje único con relleno sólido">
              <a:extLst>
                <a:ext uri="{FF2B5EF4-FFF2-40B4-BE49-F238E27FC236}">
                  <a16:creationId xmlns:a16="http://schemas.microsoft.com/office/drawing/2014/main" id="{AA1B071C-01DC-19A4-0DBD-2C857CF6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3" name="Gráfico 52" descr="Basura con relleno sólido">
              <a:extLst>
                <a:ext uri="{FF2B5EF4-FFF2-40B4-BE49-F238E27FC236}">
                  <a16:creationId xmlns:a16="http://schemas.microsoft.com/office/drawing/2014/main" id="{B9DAF304-E5EF-A4FF-F05B-D5EDF1BF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51386ECE-A28A-0463-AD7B-8D2D292F1251}"/>
              </a:ext>
            </a:extLst>
          </p:cNvPr>
          <p:cNvGrpSpPr/>
          <p:nvPr/>
        </p:nvGrpSpPr>
        <p:grpSpPr>
          <a:xfrm>
            <a:off x="10236595" y="4113380"/>
            <a:ext cx="831918" cy="303981"/>
            <a:chOff x="10943618" y="2124888"/>
            <a:chExt cx="831918" cy="303981"/>
          </a:xfrm>
        </p:grpSpPr>
        <p:pic>
          <p:nvPicPr>
            <p:cNvPr id="55" name="Gráfico 54" descr="Engranaje único con relleno sólido">
              <a:extLst>
                <a:ext uri="{FF2B5EF4-FFF2-40B4-BE49-F238E27FC236}">
                  <a16:creationId xmlns:a16="http://schemas.microsoft.com/office/drawing/2014/main" id="{89C39B23-07EA-DD93-7746-5D10D237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 descr="Basura con relleno sólido">
              <a:extLst>
                <a:ext uri="{FF2B5EF4-FFF2-40B4-BE49-F238E27FC236}">
                  <a16:creationId xmlns:a16="http://schemas.microsoft.com/office/drawing/2014/main" id="{68E2C8BF-ABF1-1B6B-283D-6891C7261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F9CB371-7ACF-6596-C2D1-EC03ABB0B4C7}"/>
              </a:ext>
            </a:extLst>
          </p:cNvPr>
          <p:cNvGrpSpPr/>
          <p:nvPr/>
        </p:nvGrpSpPr>
        <p:grpSpPr>
          <a:xfrm>
            <a:off x="10236595" y="4488364"/>
            <a:ext cx="831918" cy="303981"/>
            <a:chOff x="10943618" y="2124888"/>
            <a:chExt cx="831918" cy="303981"/>
          </a:xfrm>
        </p:grpSpPr>
        <p:pic>
          <p:nvPicPr>
            <p:cNvPr id="58" name="Gráfico 57" descr="Engranaje único con relleno sólido">
              <a:extLst>
                <a:ext uri="{FF2B5EF4-FFF2-40B4-BE49-F238E27FC236}">
                  <a16:creationId xmlns:a16="http://schemas.microsoft.com/office/drawing/2014/main" id="{DDC1893F-F476-C0FE-F339-7D07AD39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9" name="Gráfico 58" descr="Basura con relleno sólido">
              <a:extLst>
                <a:ext uri="{FF2B5EF4-FFF2-40B4-BE49-F238E27FC236}">
                  <a16:creationId xmlns:a16="http://schemas.microsoft.com/office/drawing/2014/main" id="{7450D854-E463-BA8B-53A9-7D517322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9C9B48D-A889-B445-8144-FE76CF18F2FA}"/>
              </a:ext>
            </a:extLst>
          </p:cNvPr>
          <p:cNvSpPr txBox="1"/>
          <p:nvPr/>
        </p:nvSpPr>
        <p:spPr>
          <a:xfrm>
            <a:off x="3797695" y="5407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krobat Black" panose="00000A00000000000000" pitchFamily="50" charset="0"/>
              </a:rPr>
              <a:t>Sedes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B66E57AA-07AC-BF95-2FC1-706B377CB61B}"/>
              </a:ext>
            </a:extLst>
          </p:cNvPr>
          <p:cNvGrpSpPr/>
          <p:nvPr/>
        </p:nvGrpSpPr>
        <p:grpSpPr>
          <a:xfrm>
            <a:off x="10237058" y="4830586"/>
            <a:ext cx="831918" cy="303981"/>
            <a:chOff x="10943618" y="2124888"/>
            <a:chExt cx="831918" cy="303981"/>
          </a:xfrm>
        </p:grpSpPr>
        <p:pic>
          <p:nvPicPr>
            <p:cNvPr id="63" name="Gráfico 62" descr="Engranaje único con relleno sólido">
              <a:extLst>
                <a:ext uri="{FF2B5EF4-FFF2-40B4-BE49-F238E27FC236}">
                  <a16:creationId xmlns:a16="http://schemas.microsoft.com/office/drawing/2014/main" id="{BBD13546-9F5F-F1F6-4096-FCE7992D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3072" name="Gráfico 3071" descr="Basura con relleno sólido">
              <a:extLst>
                <a:ext uri="{FF2B5EF4-FFF2-40B4-BE49-F238E27FC236}">
                  <a16:creationId xmlns:a16="http://schemas.microsoft.com/office/drawing/2014/main" id="{EA715C86-9F67-3E7F-8B9A-96DC8F41D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aphicFrame>
        <p:nvGraphicFramePr>
          <p:cNvPr id="3073" name="Tabla 3172">
            <a:extLst>
              <a:ext uri="{FF2B5EF4-FFF2-40B4-BE49-F238E27FC236}">
                <a16:creationId xmlns:a16="http://schemas.microsoft.com/office/drawing/2014/main" id="{7ABCB4A3-9209-379C-B4AE-4283DB6A2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89204"/>
              </p:ext>
            </p:extLst>
          </p:nvPr>
        </p:nvGraphicFramePr>
        <p:xfrm>
          <a:off x="3797695" y="1244946"/>
          <a:ext cx="2268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Mostrar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   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Registros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pic>
        <p:nvPicPr>
          <p:cNvPr id="3074" name="Gráfico 3073" descr="Signo de intercalación hacia abajo con relleno sólido">
            <a:extLst>
              <a:ext uri="{FF2B5EF4-FFF2-40B4-BE49-F238E27FC236}">
                <a16:creationId xmlns:a16="http://schemas.microsoft.com/office/drawing/2014/main" id="{E6D5D2B0-F53E-E56F-075F-6F75B3B248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931695" y="1275988"/>
            <a:ext cx="252000" cy="252000"/>
          </a:xfrm>
          <a:prstGeom prst="rect">
            <a:avLst/>
          </a:prstGeom>
        </p:spPr>
      </p:pic>
      <p:grpSp>
        <p:nvGrpSpPr>
          <p:cNvPr id="3075" name="Grupo 3074">
            <a:extLst>
              <a:ext uri="{FF2B5EF4-FFF2-40B4-BE49-F238E27FC236}">
                <a16:creationId xmlns:a16="http://schemas.microsoft.com/office/drawing/2014/main" id="{41721A6D-DB5D-4216-F844-9C2CACBD0556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3076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4646F2C8-76E5-A891-3A58-7E1AA94123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7" name="CuadroTexto 3076">
              <a:extLst>
                <a:ext uri="{FF2B5EF4-FFF2-40B4-BE49-F238E27FC236}">
                  <a16:creationId xmlns:a16="http://schemas.microsoft.com/office/drawing/2014/main" id="{D40C84E8-62D2-019B-E19B-E4376FDA277B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56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43847"/>
              </p:ext>
            </p:extLst>
          </p:nvPr>
        </p:nvGraphicFramePr>
        <p:xfrm>
          <a:off x="797234" y="1861634"/>
          <a:ext cx="2456543" cy="46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Sedes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</a:t>
                      </a:r>
                      <a:r>
                        <a:rPr lang="es-CL" sz="1600" dirty="0">
                          <a:solidFill>
                            <a:srgbClr val="FFC000"/>
                          </a:solidFill>
                          <a:latin typeface="Akrobat "/>
                        </a:rPr>
                        <a:t>Escuelas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Carreras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12647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Ámbito de contribución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Programas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3447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Convenios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657980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76229" y="4293794"/>
            <a:ext cx="498551" cy="498551"/>
          </a:xfrm>
          <a:prstGeom prst="rect">
            <a:avLst/>
          </a:prstGeom>
        </p:spPr>
      </p:pic>
      <p:graphicFrame>
        <p:nvGraphicFramePr>
          <p:cNvPr id="8" name="Tabla 3172">
            <a:extLst>
              <a:ext uri="{FF2B5EF4-FFF2-40B4-BE49-F238E27FC236}">
                <a16:creationId xmlns:a16="http://schemas.microsoft.com/office/drawing/2014/main" id="{6E0D9287-1E41-6C0F-6580-8FAD0908DF53}"/>
              </a:ext>
            </a:extLst>
          </p:cNvPr>
          <p:cNvGraphicFramePr>
            <a:graphicFrameLocks noGrp="1"/>
          </p:cNvGraphicFramePr>
          <p:nvPr/>
        </p:nvGraphicFramePr>
        <p:xfrm>
          <a:off x="9702766" y="6338138"/>
          <a:ext cx="2340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930265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Anterior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Siguiente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graphicFrame>
        <p:nvGraphicFramePr>
          <p:cNvPr id="9" name="Tabla 7">
            <a:extLst>
              <a:ext uri="{FF2B5EF4-FFF2-40B4-BE49-F238E27FC236}">
                <a16:creationId xmlns:a16="http://schemas.microsoft.com/office/drawing/2014/main" id="{F0C5F769-B737-ECBB-4030-723A693B8862}"/>
              </a:ext>
            </a:extLst>
          </p:cNvPr>
          <p:cNvGraphicFramePr>
            <a:graphicFrameLocks noGrp="1"/>
          </p:cNvGraphicFramePr>
          <p:nvPr/>
        </p:nvGraphicFramePr>
        <p:xfrm>
          <a:off x="4330073" y="2197076"/>
          <a:ext cx="7200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854426070"/>
                    </a:ext>
                  </a:extLst>
                </a:gridCol>
                <a:gridCol w="2484000">
                  <a:extLst>
                    <a:ext uri="{9D8B030D-6E8A-4147-A177-3AD203B41FA5}">
                      <a16:colId xmlns:a16="http://schemas.microsoft.com/office/drawing/2014/main" val="75071862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60887170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605862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Carreras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Acciones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1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Construcción e Ingeniería	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113 Carreras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9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Diseño, Arte y Comunicación	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30 Carreras</a:t>
                      </a: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99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Estética Integral	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10 Carreras</a:t>
                      </a: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23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Gastronomía, Hotelería y Turismo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8 Carreras</a:t>
                      </a: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226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Negocios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93 Carreras</a:t>
                      </a: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050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Salud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59 Carreras</a:t>
                      </a:r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231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krobat" panose="00000600000000000000" pitchFamily="50" charset="0"/>
                          <a:ea typeface="+mn-ea"/>
                          <a:cs typeface="+mn-cs"/>
                        </a:rPr>
                        <a:t>Sonido, Televisión y Locución	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latin typeface="Akrobat" panose="00000600000000000000" pitchFamily="50" charset="0"/>
                        </a:rPr>
                        <a:t>10 Carreras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4277086"/>
                  </a:ext>
                </a:extLst>
              </a:tr>
            </a:tbl>
          </a:graphicData>
        </a:graphic>
      </p:graphicFrame>
      <p:grpSp>
        <p:nvGrpSpPr>
          <p:cNvPr id="12" name="Grupo 11">
            <a:extLst>
              <a:ext uri="{FF2B5EF4-FFF2-40B4-BE49-F238E27FC236}">
                <a16:creationId xmlns:a16="http://schemas.microsoft.com/office/drawing/2014/main" id="{AE0C2DCD-A94E-8FFA-7F6B-0EA9B9A96DFA}"/>
              </a:ext>
            </a:extLst>
          </p:cNvPr>
          <p:cNvGrpSpPr/>
          <p:nvPr/>
        </p:nvGrpSpPr>
        <p:grpSpPr>
          <a:xfrm>
            <a:off x="10236595" y="2599676"/>
            <a:ext cx="831918" cy="303981"/>
            <a:chOff x="10943618" y="2124888"/>
            <a:chExt cx="831918" cy="303981"/>
          </a:xfrm>
        </p:grpSpPr>
        <p:pic>
          <p:nvPicPr>
            <p:cNvPr id="43" name="Gráfico 42" descr="Engranaje único con relleno sólido">
              <a:extLst>
                <a:ext uri="{FF2B5EF4-FFF2-40B4-BE49-F238E27FC236}">
                  <a16:creationId xmlns:a16="http://schemas.microsoft.com/office/drawing/2014/main" id="{4C6974A5-0C7D-0BA9-6CA6-05846635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44" name="Gráfico 43" descr="Basura con relleno sólido">
              <a:extLst>
                <a:ext uri="{FF2B5EF4-FFF2-40B4-BE49-F238E27FC236}">
                  <a16:creationId xmlns:a16="http://schemas.microsoft.com/office/drawing/2014/main" id="{3460AD0B-4428-8748-37FF-4024B009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91BA1224-ADD3-12FD-4E97-BBB5EED24DFB}"/>
              </a:ext>
            </a:extLst>
          </p:cNvPr>
          <p:cNvGrpSpPr/>
          <p:nvPr/>
        </p:nvGrpSpPr>
        <p:grpSpPr>
          <a:xfrm>
            <a:off x="10236595" y="2982878"/>
            <a:ext cx="831918" cy="303981"/>
            <a:chOff x="10943618" y="2124888"/>
            <a:chExt cx="831918" cy="303981"/>
          </a:xfrm>
        </p:grpSpPr>
        <p:pic>
          <p:nvPicPr>
            <p:cNvPr id="46" name="Gráfico 45" descr="Engranaje único con relleno sólido">
              <a:extLst>
                <a:ext uri="{FF2B5EF4-FFF2-40B4-BE49-F238E27FC236}">
                  <a16:creationId xmlns:a16="http://schemas.microsoft.com/office/drawing/2014/main" id="{AEBD4432-B390-902C-DC45-E1A76F4F7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47" name="Gráfico 46" descr="Basura con relleno sólido">
              <a:extLst>
                <a:ext uri="{FF2B5EF4-FFF2-40B4-BE49-F238E27FC236}">
                  <a16:creationId xmlns:a16="http://schemas.microsoft.com/office/drawing/2014/main" id="{17D48004-436A-4F29-C523-0EA295BBB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A5FD63F8-C16B-2994-BCAF-71FC4451E0F6}"/>
              </a:ext>
            </a:extLst>
          </p:cNvPr>
          <p:cNvGrpSpPr/>
          <p:nvPr/>
        </p:nvGrpSpPr>
        <p:grpSpPr>
          <a:xfrm>
            <a:off x="10236595" y="3365420"/>
            <a:ext cx="831918" cy="303981"/>
            <a:chOff x="10943618" y="2124888"/>
            <a:chExt cx="831918" cy="303981"/>
          </a:xfrm>
        </p:grpSpPr>
        <p:pic>
          <p:nvPicPr>
            <p:cNvPr id="49" name="Gráfico 48" descr="Engranaje único con relleno sólido">
              <a:extLst>
                <a:ext uri="{FF2B5EF4-FFF2-40B4-BE49-F238E27FC236}">
                  <a16:creationId xmlns:a16="http://schemas.microsoft.com/office/drawing/2014/main" id="{C432F035-25BE-F29A-4686-2A0BDA7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0" name="Gráfico 49" descr="Basura con relleno sólido">
              <a:extLst>
                <a:ext uri="{FF2B5EF4-FFF2-40B4-BE49-F238E27FC236}">
                  <a16:creationId xmlns:a16="http://schemas.microsoft.com/office/drawing/2014/main" id="{D1627C6E-0820-6C90-C179-A383FF508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E92B784-7CD1-15A1-F3F4-C86A16993035}"/>
              </a:ext>
            </a:extLst>
          </p:cNvPr>
          <p:cNvGrpSpPr/>
          <p:nvPr/>
        </p:nvGrpSpPr>
        <p:grpSpPr>
          <a:xfrm>
            <a:off x="10236595" y="3738396"/>
            <a:ext cx="831918" cy="303981"/>
            <a:chOff x="10943618" y="2124888"/>
            <a:chExt cx="831918" cy="303981"/>
          </a:xfrm>
        </p:grpSpPr>
        <p:pic>
          <p:nvPicPr>
            <p:cNvPr id="52" name="Gráfico 51" descr="Engranaje único con relleno sólido">
              <a:extLst>
                <a:ext uri="{FF2B5EF4-FFF2-40B4-BE49-F238E27FC236}">
                  <a16:creationId xmlns:a16="http://schemas.microsoft.com/office/drawing/2014/main" id="{AA1B071C-01DC-19A4-0DBD-2C857CF6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3" name="Gráfico 52" descr="Basura con relleno sólido">
              <a:extLst>
                <a:ext uri="{FF2B5EF4-FFF2-40B4-BE49-F238E27FC236}">
                  <a16:creationId xmlns:a16="http://schemas.microsoft.com/office/drawing/2014/main" id="{B9DAF304-E5EF-A4FF-F05B-D5EDF1BF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51386ECE-A28A-0463-AD7B-8D2D292F1251}"/>
              </a:ext>
            </a:extLst>
          </p:cNvPr>
          <p:cNvGrpSpPr/>
          <p:nvPr/>
        </p:nvGrpSpPr>
        <p:grpSpPr>
          <a:xfrm>
            <a:off x="10236595" y="4113380"/>
            <a:ext cx="831918" cy="303981"/>
            <a:chOff x="10943618" y="2124888"/>
            <a:chExt cx="831918" cy="303981"/>
          </a:xfrm>
        </p:grpSpPr>
        <p:pic>
          <p:nvPicPr>
            <p:cNvPr id="55" name="Gráfico 54" descr="Engranaje único con relleno sólido">
              <a:extLst>
                <a:ext uri="{FF2B5EF4-FFF2-40B4-BE49-F238E27FC236}">
                  <a16:creationId xmlns:a16="http://schemas.microsoft.com/office/drawing/2014/main" id="{89C39B23-07EA-DD93-7746-5D10D237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6" name="Gráfico 55" descr="Basura con relleno sólido">
              <a:extLst>
                <a:ext uri="{FF2B5EF4-FFF2-40B4-BE49-F238E27FC236}">
                  <a16:creationId xmlns:a16="http://schemas.microsoft.com/office/drawing/2014/main" id="{68E2C8BF-ABF1-1B6B-283D-6891C7261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F9CB371-7ACF-6596-C2D1-EC03ABB0B4C7}"/>
              </a:ext>
            </a:extLst>
          </p:cNvPr>
          <p:cNvGrpSpPr/>
          <p:nvPr/>
        </p:nvGrpSpPr>
        <p:grpSpPr>
          <a:xfrm>
            <a:off x="10236595" y="4488364"/>
            <a:ext cx="831918" cy="303981"/>
            <a:chOff x="10943618" y="2124888"/>
            <a:chExt cx="831918" cy="303981"/>
          </a:xfrm>
        </p:grpSpPr>
        <p:pic>
          <p:nvPicPr>
            <p:cNvPr id="58" name="Gráfico 57" descr="Engranaje único con relleno sólido">
              <a:extLst>
                <a:ext uri="{FF2B5EF4-FFF2-40B4-BE49-F238E27FC236}">
                  <a16:creationId xmlns:a16="http://schemas.microsoft.com/office/drawing/2014/main" id="{DDC1893F-F476-C0FE-F339-7D07AD39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59" name="Gráfico 58" descr="Basura con relleno sólido">
              <a:extLst>
                <a:ext uri="{FF2B5EF4-FFF2-40B4-BE49-F238E27FC236}">
                  <a16:creationId xmlns:a16="http://schemas.microsoft.com/office/drawing/2014/main" id="{7450D854-E463-BA8B-53A9-7D517322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9C9B48D-A889-B445-8144-FE76CF18F2FA}"/>
              </a:ext>
            </a:extLst>
          </p:cNvPr>
          <p:cNvSpPr txBox="1"/>
          <p:nvPr/>
        </p:nvSpPr>
        <p:spPr>
          <a:xfrm>
            <a:off x="3797695" y="5407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krobat Black" panose="00000A00000000000000" pitchFamily="50" charset="0"/>
              </a:rPr>
              <a:t>Escuelas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B66E57AA-07AC-BF95-2FC1-706B377CB61B}"/>
              </a:ext>
            </a:extLst>
          </p:cNvPr>
          <p:cNvGrpSpPr/>
          <p:nvPr/>
        </p:nvGrpSpPr>
        <p:grpSpPr>
          <a:xfrm>
            <a:off x="10237058" y="4830586"/>
            <a:ext cx="831918" cy="303981"/>
            <a:chOff x="10943618" y="2124888"/>
            <a:chExt cx="831918" cy="303981"/>
          </a:xfrm>
        </p:grpSpPr>
        <p:pic>
          <p:nvPicPr>
            <p:cNvPr id="63" name="Gráfico 62" descr="Engranaje único con relleno sólido">
              <a:extLst>
                <a:ext uri="{FF2B5EF4-FFF2-40B4-BE49-F238E27FC236}">
                  <a16:creationId xmlns:a16="http://schemas.microsoft.com/office/drawing/2014/main" id="{BBD13546-9F5F-F1F6-4096-FCE7992D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3618" y="2140869"/>
              <a:ext cx="288000" cy="288000"/>
            </a:xfrm>
            <a:prstGeom prst="rect">
              <a:avLst/>
            </a:prstGeom>
          </p:spPr>
        </p:pic>
        <p:pic>
          <p:nvPicPr>
            <p:cNvPr id="3072" name="Gráfico 3071" descr="Basura con relleno sólido">
              <a:extLst>
                <a:ext uri="{FF2B5EF4-FFF2-40B4-BE49-F238E27FC236}">
                  <a16:creationId xmlns:a16="http://schemas.microsoft.com/office/drawing/2014/main" id="{EA715C86-9F67-3E7F-8B9A-96DC8F41D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487536" y="2124888"/>
              <a:ext cx="288000" cy="288000"/>
            </a:xfrm>
            <a:prstGeom prst="rect">
              <a:avLst/>
            </a:prstGeom>
          </p:spPr>
        </p:pic>
      </p:grpSp>
      <p:graphicFrame>
        <p:nvGraphicFramePr>
          <p:cNvPr id="3073" name="Tabla 3172">
            <a:extLst>
              <a:ext uri="{FF2B5EF4-FFF2-40B4-BE49-F238E27FC236}">
                <a16:creationId xmlns:a16="http://schemas.microsoft.com/office/drawing/2014/main" id="{7ABCB4A3-9209-379C-B4AE-4283DB6A23BF}"/>
              </a:ext>
            </a:extLst>
          </p:cNvPr>
          <p:cNvGraphicFramePr>
            <a:graphicFrameLocks noGrp="1"/>
          </p:cNvGraphicFramePr>
          <p:nvPr/>
        </p:nvGraphicFramePr>
        <p:xfrm>
          <a:off x="3797695" y="1244946"/>
          <a:ext cx="2268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Mostrar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   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Registros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pic>
        <p:nvPicPr>
          <p:cNvPr id="3074" name="Gráfico 3073" descr="Signo de intercalación hacia abajo con relleno sólido">
            <a:extLst>
              <a:ext uri="{FF2B5EF4-FFF2-40B4-BE49-F238E27FC236}">
                <a16:creationId xmlns:a16="http://schemas.microsoft.com/office/drawing/2014/main" id="{E6D5D2B0-F53E-E56F-075F-6F75B3B248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931695" y="1275988"/>
            <a:ext cx="252000" cy="252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B000ABE2-CB69-AAB8-1063-83339BFFE3CF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10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C733E990-0ED6-5C66-2A8E-9C359372F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4E161EAE-E37E-7DBF-30DE-0B62EA3E6ADE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ángulo 3085">
            <a:extLst>
              <a:ext uri="{FF2B5EF4-FFF2-40B4-BE49-F238E27FC236}">
                <a16:creationId xmlns:a16="http://schemas.microsoft.com/office/drawing/2014/main" id="{6F0384A0-F95D-DCDF-E147-57DFA4C782CA}"/>
              </a:ext>
            </a:extLst>
          </p:cNvPr>
          <p:cNvSpPr/>
          <p:nvPr/>
        </p:nvSpPr>
        <p:spPr>
          <a:xfrm>
            <a:off x="0" y="0"/>
            <a:ext cx="3439886" cy="6858000"/>
          </a:xfrm>
          <a:prstGeom prst="rect">
            <a:avLst/>
          </a:prstGeom>
          <a:solidFill>
            <a:srgbClr val="19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BF01F726-C8C3-F54F-DA78-79C2286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559726"/>
              </p:ext>
            </p:extLst>
          </p:nvPr>
        </p:nvGraphicFramePr>
        <p:xfrm>
          <a:off x="797234" y="1861634"/>
          <a:ext cx="2456543" cy="46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543">
                  <a:extLst>
                    <a:ext uri="{9D8B030D-6E8A-4147-A177-3AD203B41FA5}">
                      <a16:colId xmlns:a16="http://schemas.microsoft.com/office/drawing/2014/main" val="109611728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367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Iniciativas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900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Usuarios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6178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Parámetros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Sedes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33701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Escuelas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38024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</a:t>
                      </a:r>
                      <a:r>
                        <a:rPr lang="es-CL" sz="1600" dirty="0">
                          <a:solidFill>
                            <a:srgbClr val="FFC000"/>
                          </a:solidFill>
                          <a:latin typeface="Akrobat "/>
                        </a:rPr>
                        <a:t>Carreras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12647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Ámbito de contribución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11199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Programas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3447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s-CL" sz="1600" dirty="0">
                          <a:solidFill>
                            <a:schemeClr val="bg1"/>
                          </a:solidFill>
                          <a:latin typeface="Akrobat "/>
                        </a:rPr>
                        <a:t>     Convenios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657980"/>
                  </a:ext>
                </a:extLst>
              </a:tr>
            </a:tbl>
          </a:graphicData>
        </a:graphic>
      </p:graphicFrame>
      <p:pic>
        <p:nvPicPr>
          <p:cNvPr id="16" name="Gráfico 15" descr="Perfil de hombre con relleno sólido">
            <a:extLst>
              <a:ext uri="{FF2B5EF4-FFF2-40B4-BE49-F238E27FC236}">
                <a16:creationId xmlns:a16="http://schemas.microsoft.com/office/drawing/2014/main" id="{55BB4018-2F16-2DE4-CFF8-0C2997DA7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443" y="2879746"/>
            <a:ext cx="252000" cy="252000"/>
          </a:xfrm>
          <a:prstGeom prst="rect">
            <a:avLst/>
          </a:prstGeom>
        </p:spPr>
      </p:pic>
      <p:pic>
        <p:nvPicPr>
          <p:cNvPr id="18" name="Gráfico 17" descr="Maletín con relleno sólido">
            <a:extLst>
              <a:ext uri="{FF2B5EF4-FFF2-40B4-BE49-F238E27FC236}">
                <a16:creationId xmlns:a16="http://schemas.microsoft.com/office/drawing/2014/main" id="{5F05C2CF-F4C2-98E7-9771-156D932F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234" y="2428869"/>
            <a:ext cx="252000" cy="252000"/>
          </a:xfrm>
          <a:prstGeom prst="rect">
            <a:avLst/>
          </a:prstGeom>
        </p:spPr>
      </p:pic>
      <p:pic>
        <p:nvPicPr>
          <p:cNvPr id="24" name="Gráfico 23" descr="Hogar con relleno sólido">
            <a:extLst>
              <a:ext uri="{FF2B5EF4-FFF2-40B4-BE49-F238E27FC236}">
                <a16:creationId xmlns:a16="http://schemas.microsoft.com/office/drawing/2014/main" id="{75BA684A-4BD0-2B4A-C0E5-AFBE94A1C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464" y="1945076"/>
            <a:ext cx="252000" cy="252000"/>
          </a:xfrm>
          <a:prstGeom prst="rect">
            <a:avLst/>
          </a:prstGeom>
        </p:spPr>
      </p:pic>
      <p:pic>
        <p:nvPicPr>
          <p:cNvPr id="28" name="Gráfico 27" descr="Signo de intercalación hacia abajo con relleno sólido">
            <a:extLst>
              <a:ext uri="{FF2B5EF4-FFF2-40B4-BE49-F238E27FC236}">
                <a16:creationId xmlns:a16="http://schemas.microsoft.com/office/drawing/2014/main" id="{CD99788D-C1B1-86E8-842C-336D9703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941212" y="2437442"/>
            <a:ext cx="252000" cy="252000"/>
          </a:xfrm>
          <a:prstGeom prst="rect">
            <a:avLst/>
          </a:prstGeom>
        </p:spPr>
      </p:pic>
      <p:pic>
        <p:nvPicPr>
          <p:cNvPr id="33" name="Gráfico 32" descr="Signo de intercalación hacia la derecha con relleno sólido">
            <a:extLst>
              <a:ext uri="{FF2B5EF4-FFF2-40B4-BE49-F238E27FC236}">
                <a16:creationId xmlns:a16="http://schemas.microsoft.com/office/drawing/2014/main" id="{B85F23A0-AE0D-AC46-7099-C2C2D15AB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3373634"/>
            <a:ext cx="252000" cy="252000"/>
          </a:xfrm>
          <a:prstGeom prst="rect">
            <a:avLst/>
          </a:prstGeom>
        </p:spPr>
      </p:pic>
      <p:pic>
        <p:nvPicPr>
          <p:cNvPr id="36" name="Gráfico 35" descr="Signo de intercalación hacia la derecha con relleno sólido">
            <a:extLst>
              <a:ext uri="{FF2B5EF4-FFF2-40B4-BE49-F238E27FC236}">
                <a16:creationId xmlns:a16="http://schemas.microsoft.com/office/drawing/2014/main" id="{92B33824-9240-CDDF-25AE-9860FE260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946975" y="2926561"/>
            <a:ext cx="252000" cy="252000"/>
          </a:xfrm>
          <a:prstGeom prst="rect">
            <a:avLst/>
          </a:prstGeom>
        </p:spPr>
      </p:pic>
      <p:pic>
        <p:nvPicPr>
          <p:cNvPr id="7" name="Gráfico 6" descr="Salir contorno">
            <a:extLst>
              <a:ext uri="{FF2B5EF4-FFF2-40B4-BE49-F238E27FC236}">
                <a16:creationId xmlns:a16="http://schemas.microsoft.com/office/drawing/2014/main" id="{DE1F44DA-C275-1765-490A-7715861D7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34" y="6390538"/>
            <a:ext cx="288000" cy="288000"/>
          </a:xfrm>
          <a:prstGeom prst="rect">
            <a:avLst/>
          </a:prstGeom>
        </p:spPr>
      </p:pic>
      <p:pic>
        <p:nvPicPr>
          <p:cNvPr id="32" name="Gráfico 31" descr="Engranaje único con relleno sólido">
            <a:extLst>
              <a:ext uri="{FF2B5EF4-FFF2-40B4-BE49-F238E27FC236}">
                <a16:creationId xmlns:a16="http://schemas.microsoft.com/office/drawing/2014/main" id="{1792EAB5-48AA-D624-D66B-6B4B0F6D15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443" y="3373634"/>
            <a:ext cx="252000" cy="252000"/>
          </a:xfrm>
          <a:prstGeom prst="rect">
            <a:avLst/>
          </a:prstGeom>
        </p:spPr>
      </p:pic>
      <p:pic>
        <p:nvPicPr>
          <p:cNvPr id="3078" name="Picture 6" descr="Transparencia AIEP">
            <a:extLst>
              <a:ext uri="{FF2B5EF4-FFF2-40B4-BE49-F238E27FC236}">
                <a16:creationId xmlns:a16="http://schemas.microsoft.com/office/drawing/2014/main" id="{2E9D30EA-1123-2C5D-900B-6C52C9C7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0" y="6407511"/>
            <a:ext cx="746907" cy="2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Gráfico 3084" descr="Cursor con relleno sólido">
            <a:extLst>
              <a:ext uri="{FF2B5EF4-FFF2-40B4-BE49-F238E27FC236}">
                <a16:creationId xmlns:a16="http://schemas.microsoft.com/office/drawing/2014/main" id="{DBE14464-91DC-5FCC-D1EA-47C51547B0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51034" y="4792345"/>
            <a:ext cx="498551" cy="498551"/>
          </a:xfrm>
          <a:prstGeom prst="rect">
            <a:avLst/>
          </a:prstGeom>
        </p:spPr>
      </p:pic>
      <p:graphicFrame>
        <p:nvGraphicFramePr>
          <p:cNvPr id="8" name="Tabla 3172">
            <a:extLst>
              <a:ext uri="{FF2B5EF4-FFF2-40B4-BE49-F238E27FC236}">
                <a16:creationId xmlns:a16="http://schemas.microsoft.com/office/drawing/2014/main" id="{6E0D9287-1E41-6C0F-6580-8FAD0908DF53}"/>
              </a:ext>
            </a:extLst>
          </p:cNvPr>
          <p:cNvGraphicFramePr>
            <a:graphicFrameLocks noGrp="1"/>
          </p:cNvGraphicFramePr>
          <p:nvPr/>
        </p:nvGraphicFramePr>
        <p:xfrm>
          <a:off x="9702766" y="6338138"/>
          <a:ext cx="2340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930265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Anterior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Siguiente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graphicFrame>
        <p:nvGraphicFramePr>
          <p:cNvPr id="9" name="Tabla 7">
            <a:extLst>
              <a:ext uri="{FF2B5EF4-FFF2-40B4-BE49-F238E27FC236}">
                <a16:creationId xmlns:a16="http://schemas.microsoft.com/office/drawing/2014/main" id="{F0C5F769-B737-ECBB-4030-723A693B8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79017"/>
              </p:ext>
            </p:extLst>
          </p:nvPr>
        </p:nvGraphicFramePr>
        <p:xfrm>
          <a:off x="4931695" y="2703013"/>
          <a:ext cx="5265993" cy="2542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331">
                  <a:extLst>
                    <a:ext uri="{9D8B030D-6E8A-4147-A177-3AD203B41FA5}">
                      <a16:colId xmlns:a16="http://schemas.microsoft.com/office/drawing/2014/main" val="854426070"/>
                    </a:ext>
                  </a:extLst>
                </a:gridCol>
                <a:gridCol w="1755331">
                  <a:extLst>
                    <a:ext uri="{9D8B030D-6E8A-4147-A177-3AD203B41FA5}">
                      <a16:colId xmlns:a16="http://schemas.microsoft.com/office/drawing/2014/main" val="1820999944"/>
                    </a:ext>
                  </a:extLst>
                </a:gridCol>
                <a:gridCol w="1755331">
                  <a:extLst>
                    <a:ext uri="{9D8B030D-6E8A-4147-A177-3AD203B41FA5}">
                      <a16:colId xmlns:a16="http://schemas.microsoft.com/office/drawing/2014/main" val="4020522656"/>
                    </a:ext>
                  </a:extLst>
                </a:gridCol>
              </a:tblGrid>
              <a:tr h="395666"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400" b="1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400" b="1" dirty="0">
                          <a:latin typeface="Akrobat" panose="00000600000000000000" pitchFamily="50" charset="0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5812734"/>
                  </a:ext>
                </a:extLst>
              </a:tr>
              <a:tr h="487807"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Carrera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CL" sz="1200" dirty="0">
                        <a:latin typeface="Akrobat" panose="000006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Carrera 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90354"/>
                  </a:ext>
                </a:extLst>
              </a:tr>
              <a:tr h="4878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latin typeface="Akrobat" panose="00000600000000000000" pitchFamily="50" charset="0"/>
                        </a:rPr>
                        <a:t>Carrera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CL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krobat" panose="000006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latin typeface="Akrobat" panose="00000600000000000000" pitchFamily="50" charset="0"/>
                        </a:rPr>
                        <a:t>Carrera 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998176"/>
                  </a:ext>
                </a:extLst>
              </a:tr>
              <a:tr h="4878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latin typeface="Akrobat" panose="00000600000000000000" pitchFamily="50" charset="0"/>
                        </a:rPr>
                        <a:t>Carrera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CL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krobat" panose="000006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latin typeface="Akrobat" panose="00000600000000000000" pitchFamily="50" charset="0"/>
                        </a:rPr>
                        <a:t>Carrera 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238112"/>
                  </a:ext>
                </a:extLst>
              </a:tr>
              <a:tr h="682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latin typeface="Akrobat" panose="00000600000000000000" pitchFamily="50" charset="0"/>
                        </a:rPr>
                        <a:t>Carrera 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CL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krobat" panose="000006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latin typeface="Akrobat" panose="00000600000000000000" pitchFamily="50" charset="0"/>
                        </a:rPr>
                        <a:t>Carrera 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2264076"/>
                  </a:ext>
                </a:extLst>
              </a:tr>
            </a:tbl>
          </a:graphicData>
        </a:graphic>
      </p:graphicFrame>
      <p:sp>
        <p:nvSpPr>
          <p:cNvPr id="61" name="CuadroTexto 60">
            <a:extLst>
              <a:ext uri="{FF2B5EF4-FFF2-40B4-BE49-F238E27FC236}">
                <a16:creationId xmlns:a16="http://schemas.microsoft.com/office/drawing/2014/main" id="{19C9B48D-A889-B445-8144-FE76CF18F2FA}"/>
              </a:ext>
            </a:extLst>
          </p:cNvPr>
          <p:cNvSpPr txBox="1"/>
          <p:nvPr/>
        </p:nvSpPr>
        <p:spPr>
          <a:xfrm>
            <a:off x="3797695" y="5407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krobat Black" panose="00000A00000000000000" pitchFamily="50" charset="0"/>
              </a:rPr>
              <a:t>Carreras</a:t>
            </a:r>
          </a:p>
        </p:txBody>
      </p:sp>
      <p:graphicFrame>
        <p:nvGraphicFramePr>
          <p:cNvPr id="3073" name="Tabla 3172">
            <a:extLst>
              <a:ext uri="{FF2B5EF4-FFF2-40B4-BE49-F238E27FC236}">
                <a16:creationId xmlns:a16="http://schemas.microsoft.com/office/drawing/2014/main" id="{7ABCB4A3-9209-379C-B4AE-4283DB6A23BF}"/>
              </a:ext>
            </a:extLst>
          </p:cNvPr>
          <p:cNvGraphicFramePr>
            <a:graphicFrameLocks noGrp="1"/>
          </p:cNvGraphicFramePr>
          <p:nvPr/>
        </p:nvGraphicFramePr>
        <p:xfrm>
          <a:off x="3797695" y="1244946"/>
          <a:ext cx="2268000" cy="3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27547865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69773547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7810830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Mostrar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>
                          <a:latin typeface="Akrobat" panose="00000600000000000000" pitchFamily="50" charset="0"/>
                        </a:rPr>
                        <a:t>   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Akrobat" panose="00000600000000000000" pitchFamily="50" charset="0"/>
                        </a:rPr>
                        <a:t>Registros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076908"/>
                  </a:ext>
                </a:extLst>
              </a:tr>
            </a:tbl>
          </a:graphicData>
        </a:graphic>
      </p:graphicFrame>
      <p:pic>
        <p:nvPicPr>
          <p:cNvPr id="3074" name="Gráfico 3073" descr="Signo de intercalación hacia abajo con relleno sólido">
            <a:extLst>
              <a:ext uri="{FF2B5EF4-FFF2-40B4-BE49-F238E27FC236}">
                <a16:creationId xmlns:a16="http://schemas.microsoft.com/office/drawing/2014/main" id="{E6D5D2B0-F53E-E56F-075F-6F75B3B248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31695" y="1275988"/>
            <a:ext cx="252000" cy="252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E7A578F-9010-1E89-409F-E0A9942EA59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85856" t="25334" r="5447" b="14965"/>
          <a:stretch/>
        </p:blipFill>
        <p:spPr>
          <a:xfrm>
            <a:off x="5714076" y="2563442"/>
            <a:ext cx="1333500" cy="25420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CA0DA2A-9CAB-BD24-CA21-62351DF10A5D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85856" t="25334" r="5447" b="14965"/>
          <a:stretch/>
        </p:blipFill>
        <p:spPr>
          <a:xfrm>
            <a:off x="9321766" y="2581997"/>
            <a:ext cx="1333500" cy="2542017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31381947-2B64-5A35-1F81-288281DE5E31}"/>
              </a:ext>
            </a:extLst>
          </p:cNvPr>
          <p:cNvGrpSpPr/>
          <p:nvPr/>
        </p:nvGrpSpPr>
        <p:grpSpPr>
          <a:xfrm>
            <a:off x="542464" y="558080"/>
            <a:ext cx="2404191" cy="589605"/>
            <a:chOff x="957028" y="492058"/>
            <a:chExt cx="2404191" cy="589605"/>
          </a:xfrm>
        </p:grpSpPr>
        <p:pic>
          <p:nvPicPr>
            <p:cNvPr id="13" name="Picture 4" descr="Icono de diseño gráfico, Servicio al cliente, Avatar, Diseño de icono, Call  Center, Amarillo, Sonrisa, Frente, avatar, centro de llamadas, circulo png  | PNGWing">
              <a:extLst>
                <a:ext uri="{FF2B5EF4-FFF2-40B4-BE49-F238E27FC236}">
                  <a16:creationId xmlns:a16="http://schemas.microsoft.com/office/drawing/2014/main" id="{7D0B14F3-8BA4-F824-14B0-B1D08C3DD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7" t="8805" r="12335" b="15000"/>
            <a:stretch/>
          </p:blipFill>
          <p:spPr bwMode="auto">
            <a:xfrm>
              <a:off x="957028" y="492058"/>
              <a:ext cx="581029" cy="589605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DB28634-4E22-9A92-FE53-794B4850A0ED}"/>
                </a:ext>
              </a:extLst>
            </p:cNvPr>
            <p:cNvSpPr txBox="1"/>
            <p:nvPr/>
          </p:nvSpPr>
          <p:spPr>
            <a:xfrm>
              <a:off x="1607445" y="617583"/>
              <a:ext cx="17537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b="1" dirty="0">
                  <a:solidFill>
                    <a:srgbClr val="FFC000"/>
                  </a:solidFill>
                  <a:latin typeface="Akrobat" panose="00000600000000000000" pitchFamily="50" charset="0"/>
                </a:rPr>
                <a:t>Marisol Mella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7209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565</Words>
  <Application>Microsoft Office PowerPoint</Application>
  <PresentationFormat>Panorámica</PresentationFormat>
  <Paragraphs>302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Akrobat </vt:lpstr>
      <vt:lpstr>Calibri Light</vt:lpstr>
      <vt:lpstr>Akrobat Black</vt:lpstr>
      <vt:lpstr>Calibri</vt:lpstr>
      <vt:lpstr>Akrobat</vt:lpstr>
      <vt:lpstr>Baguet Script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Carrasco Roehling</dc:creator>
  <cp:lastModifiedBy>Ricardo Carrasco Roehling</cp:lastModifiedBy>
  <cp:revision>28</cp:revision>
  <dcterms:created xsi:type="dcterms:W3CDTF">2023-07-04T20:33:54Z</dcterms:created>
  <dcterms:modified xsi:type="dcterms:W3CDTF">2023-07-05T04:13:32Z</dcterms:modified>
</cp:coreProperties>
</file>